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Ações de Extensão e Atividades Docentes Departamento de Psicologia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41-4ECC-BE84-3FC1D99AE0DB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541-4ECC-BE84-3FC1D99AE0DB}"/>
              </c:ext>
            </c:extLst>
          </c:dPt>
          <c:dPt>
            <c:idx val="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B9-4689-9897-935BC6838857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B9-4689-9897-935BC6838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2"/>
                <c:pt idx="0">
                  <c:v>Ações de Extensão</c:v>
                </c:pt>
                <c:pt idx="1">
                  <c:v>Atividades Docentes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44</c:v>
                </c:pt>
                <c:pt idx="1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1-4ECC-BE84-3FC1D99AE0D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B9-4689-9897-935BC6838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B9-4689-9897-935BC6838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B9-4689-9897-935BC6838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9B9-4689-9897-935BC6838857}"/>
              </c:ext>
            </c:extLst>
          </c:dPt>
          <c:cat>
            <c:strRef>
              <c:f>Planilha1!$A$2:$A$5</c:f>
              <c:strCache>
                <c:ptCount val="2"/>
                <c:pt idx="0">
                  <c:v>Ações de Extensão</c:v>
                </c:pt>
                <c:pt idx="1">
                  <c:v>Atividades Docentes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541-4ECC-BE84-3FC1D99AE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39154577920951"/>
          <c:y val="0.9372912052055199"/>
          <c:w val="0.54002156727962869"/>
          <c:h val="4.818973853313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Ações de Extensão </a:t>
            </a:r>
          </a:p>
          <a:p>
            <a:pPr>
              <a:defRPr/>
            </a:pPr>
            <a:r>
              <a:rPr lang="pt-BR" dirty="0"/>
              <a:t>Departamento de Psicologia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Ações de Extensão Departamento de Psicologia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5EF-4432-907C-C2C2AE0A64F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FD-46A7-8A62-CFF0CB7F57DC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EF-4432-907C-C2C2AE0A64F3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EF-4432-907C-C2C2AE0A64F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1D-44FF-8345-9D35EC86E5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Projeto de Extensão</c:v>
                </c:pt>
                <c:pt idx="2">
                  <c:v>Curso de Extensão</c:v>
                </c:pt>
                <c:pt idx="3">
                  <c:v>Programa de Extensão</c:v>
                </c:pt>
                <c:pt idx="4">
                  <c:v>Evento de Extensão</c:v>
                </c:pt>
              </c:strCache>
            </c:str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35</c:v>
                </c:pt>
                <c:pt idx="2">
                  <c:v>6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EF-4432-907C-C2C2AE0A64F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dirty="0"/>
              <a:t>Publicações de Artigos em Periódicos Acadêmicos</a:t>
            </a:r>
          </a:p>
          <a:p>
            <a:pPr>
              <a:defRPr/>
            </a:pPr>
            <a:r>
              <a:rPr lang="pt-BR" sz="1400" dirty="0"/>
              <a:t> Departamento de Psicologia</a:t>
            </a:r>
          </a:p>
        </c:rich>
      </c:tx>
      <c:layout>
        <c:manualLayout>
          <c:xMode val="edge"/>
          <c:yMode val="edge"/>
          <c:x val="0.180399278034200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556664413574715"/>
          <c:y val="0.10163339382940109"/>
          <c:w val="0.85907323737475205"/>
          <c:h val="0.767656229904111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Publicações de Artigos em Periódicos Acadêmicos Departamento de Psicologia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7B-48F4-8B9B-F10B6C30FEA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17B-48F4-8B9B-F10B6C30FEA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7B-48F4-8B9B-F10B6C30FEA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1A-48F6-998D-68EB54F59AE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31A-48F6-998D-68EB54F59AE5}"/>
              </c:ext>
            </c:extLst>
          </c:dPt>
          <c:cat>
            <c:strRef>
              <c:f>Planilha1!$A$2:$A$7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18</c:v>
                </c:pt>
                <c:pt idx="3">
                  <c:v>4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7B-48F4-8B9B-F10B6C30F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8240800"/>
        <c:axId val="1744376896"/>
      </c:barChart>
      <c:catAx>
        <c:axId val="173824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4376896"/>
        <c:crosses val="autoZero"/>
        <c:auto val="1"/>
        <c:lblAlgn val="ctr"/>
        <c:lblOffset val="100"/>
        <c:noMultiLvlLbl val="0"/>
      </c:catAx>
      <c:valAx>
        <c:axId val="1744376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824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Revisões de Artigos Científicos Departamento de Psicologia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E6C-449C-9F9A-C64DFB3F989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E6C-449C-9F9A-C64DFB3F989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6C-449C-9F9A-C64DFB3F989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A2D-451F-8277-68ADC8874C5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A2D-451F-8277-68ADC8874C5E}"/>
              </c:ext>
            </c:extLst>
          </c:dPt>
          <c:cat>
            <c:strRef>
              <c:f>Planilha1!$A$2:$A$7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16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C-449C-9F9A-C64DFB3F9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2336496"/>
        <c:axId val="1845511456"/>
      </c:barChart>
      <c:catAx>
        <c:axId val="165233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45511456"/>
        <c:crosses val="autoZero"/>
        <c:auto val="1"/>
        <c:lblAlgn val="ctr"/>
        <c:lblOffset val="100"/>
        <c:noMultiLvlLbl val="0"/>
      </c:catAx>
      <c:valAx>
        <c:axId val="184551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5233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Publicações</a:t>
            </a:r>
            <a:r>
              <a:rPr lang="pt-BR" baseline="0" dirty="0"/>
              <a:t> de Livros e Capítulos de Livros Departamento de Psicologia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015353075852575"/>
          <c:y val="0.24617059891107082"/>
          <c:w val="0.84093828809797544"/>
          <c:h val="0.540637257003491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Livro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C7-470D-AFF0-9A5046E1C1FD}"/>
              </c:ext>
            </c:extLst>
          </c:dPt>
          <c:cat>
            <c:strRef>
              <c:f>Planilha1!$A$2:$A$5</c:f>
              <c:strCache>
                <c:ptCount val="2"/>
                <c:pt idx="0">
                  <c:v>Livro</c:v>
                </c:pt>
                <c:pt idx="1">
                  <c:v>Capítulo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8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7-470D-AFF0-9A5046E1C1F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Capítulo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2"/>
                <c:pt idx="0">
                  <c:v>Livro</c:v>
                </c:pt>
                <c:pt idx="1">
                  <c:v>Capítulo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4AC7-470D-AFF0-9A5046E1C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7438336"/>
        <c:axId val="1744373568"/>
      </c:barChart>
      <c:catAx>
        <c:axId val="173743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4373568"/>
        <c:crosses val="autoZero"/>
        <c:auto val="1"/>
        <c:lblAlgn val="ctr"/>
        <c:lblOffset val="100"/>
        <c:noMultiLvlLbl val="0"/>
      </c:catAx>
      <c:valAx>
        <c:axId val="1744373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743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Publicações: Outras Formas</a:t>
            </a:r>
          </a:p>
          <a:p>
            <a:pPr>
              <a:defRPr/>
            </a:pPr>
            <a:r>
              <a:rPr lang="pt-BR" dirty="0"/>
              <a:t> Departamento de Psicologia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Publicações Outras Formas Departamento de Psicologia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Manual, Cartilha, Livreto ou Guia</c:v>
                </c:pt>
                <c:pt idx="1">
                  <c:v>Outros</c:v>
                </c:pt>
                <c:pt idx="2">
                  <c:v>Comunicação, Resumos em Anais, Editoriais e Resenhas</c:v>
                </c:pt>
                <c:pt idx="3">
                  <c:v>Programa de radio, tv, audiovisual, site para internet, aplicativo, jogo educativo, outros 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0-458C-8C15-FEF2E15A2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7440336"/>
        <c:axId val="1744363584"/>
      </c:barChart>
      <c:catAx>
        <c:axId val="1737440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4363584"/>
        <c:crosses val="autoZero"/>
        <c:auto val="1"/>
        <c:lblAlgn val="ctr"/>
        <c:lblOffset val="100"/>
        <c:noMultiLvlLbl val="0"/>
      </c:catAx>
      <c:valAx>
        <c:axId val="174436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744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Atividades Docentes: Outras Formas  Departamento de Psicologia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Atividades Docentes Outras Formas Departamento de Psicologia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Planilha1!$A$2:$A$8</c:f>
              <c:strCache>
                <c:ptCount val="7"/>
                <c:pt idx="0">
                  <c:v>Bancas Externas</c:v>
                </c:pt>
                <c:pt idx="1">
                  <c:v>Prestação de Serviços</c:v>
                </c:pt>
                <c:pt idx="2">
                  <c:v>Cursos de Extensão de curta duração (participante)</c:v>
                </c:pt>
                <c:pt idx="3">
                  <c:v>Eventos e Palestras (Ouvinte)</c:v>
                </c:pt>
                <c:pt idx="4">
                  <c:v>Eventos e Palestras (Conferencista ou Palestrante)</c:v>
                </c:pt>
                <c:pt idx="5">
                  <c:v>Eventos e Palestras (Organizador ou Moderador)</c:v>
                </c:pt>
                <c:pt idx="6">
                  <c:v>Apresentação oral Pôster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>
                  <c:v>13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13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A-4D00-8E9A-BE709F850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8245200"/>
        <c:axId val="1647671120"/>
      </c:barChart>
      <c:catAx>
        <c:axId val="173824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47671120"/>
        <c:crosses val="autoZero"/>
        <c:auto val="1"/>
        <c:lblAlgn val="ctr"/>
        <c:lblOffset val="100"/>
        <c:noMultiLvlLbl val="0"/>
      </c:catAx>
      <c:valAx>
        <c:axId val="164767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824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gpex.sistemas.ufsc.b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E332D-4C9C-40F4-87DD-F1A6453A29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Registros de Ações de Extensão e Atividades Docentes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24612C-0FDD-4870-8CF9-95A0E1CAD0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002060"/>
                </a:solidFill>
              </a:rPr>
              <a:t>2021-1</a:t>
            </a:r>
          </a:p>
          <a:p>
            <a:r>
              <a:rPr lang="pt-BR" sz="3200" dirty="0">
                <a:solidFill>
                  <a:srgbClr val="002060"/>
                </a:solidFill>
              </a:rPr>
              <a:t>Período de 01/01 a 14/06/21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50CE686-447C-45FD-9F00-B527DB273CAC}"/>
              </a:ext>
            </a:extLst>
          </p:cNvPr>
          <p:cNvSpPr txBox="1"/>
          <p:nvPr/>
        </p:nvSpPr>
        <p:spPr>
          <a:xfrm>
            <a:off x="2530136" y="1340528"/>
            <a:ext cx="717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DEPARTAMENTO DE PSICOLOGIA UFSC</a:t>
            </a:r>
          </a:p>
        </p:txBody>
      </p:sp>
    </p:spTree>
    <p:extLst>
      <p:ext uri="{BB962C8B-B14F-4D97-AF65-F5344CB8AC3E}">
        <p14:creationId xmlns:p14="http://schemas.microsoft.com/office/powerpoint/2010/main" val="332807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4">
            <a:extLst>
              <a:ext uri="{FF2B5EF4-FFF2-40B4-BE49-F238E27FC236}">
                <a16:creationId xmlns:a16="http://schemas.microsoft.com/office/drawing/2014/main" id="{29D5BFC7-96E4-4B6F-B7A3-C697B22AF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570156"/>
              </p:ext>
            </p:extLst>
          </p:nvPr>
        </p:nvGraphicFramePr>
        <p:xfrm>
          <a:off x="400975" y="1167620"/>
          <a:ext cx="11209537" cy="349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865">
                  <a:extLst>
                    <a:ext uri="{9D8B030D-6E8A-4147-A177-3AD203B41FA5}">
                      <a16:colId xmlns:a16="http://schemas.microsoft.com/office/drawing/2014/main" val="3735867709"/>
                    </a:ext>
                  </a:extLst>
                </a:gridCol>
                <a:gridCol w="7591800">
                  <a:extLst>
                    <a:ext uri="{9D8B030D-6E8A-4147-A177-3AD203B41FA5}">
                      <a16:colId xmlns:a16="http://schemas.microsoft.com/office/drawing/2014/main" val="314903066"/>
                    </a:ext>
                  </a:extLst>
                </a:gridCol>
                <a:gridCol w="1003177">
                  <a:extLst>
                    <a:ext uri="{9D8B030D-6E8A-4147-A177-3AD203B41FA5}">
                      <a16:colId xmlns:a16="http://schemas.microsoft.com/office/drawing/2014/main" val="3414940957"/>
                    </a:ext>
                  </a:extLst>
                </a:gridCol>
                <a:gridCol w="1001695">
                  <a:extLst>
                    <a:ext uri="{9D8B030D-6E8A-4147-A177-3AD203B41FA5}">
                      <a16:colId xmlns:a16="http://schemas.microsoft.com/office/drawing/2014/main" val="951700284"/>
                    </a:ext>
                  </a:extLst>
                </a:gridCol>
              </a:tblGrid>
              <a:tr h="550413">
                <a:tc>
                  <a:txBody>
                    <a:bodyPr/>
                    <a:lstStyle/>
                    <a:p>
                      <a:r>
                        <a:rPr lang="pt-BR" sz="1200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Data</a:t>
                      </a:r>
                    </a:p>
                    <a:p>
                      <a:pPr algn="ctr"/>
                      <a:r>
                        <a:rPr lang="pt-BR" sz="1200" dirty="0"/>
                        <a:t> Início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Data</a:t>
                      </a:r>
                    </a:p>
                    <a:p>
                      <a:pPr algn="ctr"/>
                      <a:r>
                        <a:rPr lang="pt-BR" sz="1200" dirty="0"/>
                        <a:t>Término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26610"/>
                  </a:ext>
                </a:extLst>
              </a:tr>
              <a:tr h="587118">
                <a:tc>
                  <a:txBody>
                    <a:bodyPr/>
                    <a:lstStyle/>
                    <a:p>
                      <a:r>
                        <a:rPr lang="pt-BR" sz="1000" dirty="0"/>
                        <a:t>Projeto de Extensão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Acolhimento psicossocial à comunidade UFSC em tempos de Pandemia da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08/03/2021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30/12/2022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78846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Projeto de Extensão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Intervenções no luto: suporte psicológico e </a:t>
                      </a:r>
                      <a:r>
                        <a:rPr lang="pt-BR" sz="1000" dirty="0" err="1"/>
                        <a:t>psicoeducação</a:t>
                      </a:r>
                      <a:r>
                        <a:rPr lang="pt-BR" sz="1000" dirty="0"/>
                        <a:t> no contexto da pandemia por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08/08/2020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31/12/2021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865518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Projeto de Extensão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“</a:t>
                      </a:r>
                      <a:r>
                        <a:rPr lang="pt-BR" sz="1000" dirty="0" err="1"/>
                        <a:t>LaPEE</a:t>
                      </a:r>
                      <a:r>
                        <a:rPr lang="pt-BR" sz="1000" dirty="0"/>
                        <a:t> entrou na chamada”: processos educacionais e acolhimento psicossocial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17/02/2021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31/12/2021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47234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Projeto de Extensão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IEG On-line: a contribuição de uma ação e comunicação feminista para a UFSC no período da pandemia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19/10/2020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18/11/2021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04010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Projeto de Extensão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Grupo on-line de psicoterapia breve: atuação profissional e formação discente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01/02/2021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17/12/2021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9286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r>
                        <a:rPr lang="pt-BR" sz="1000" dirty="0"/>
                        <a:t>Curso de Extensão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Ensino Remoto Emergencial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11/02/2021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18/06/2021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44957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r>
                        <a:rPr lang="pt-BR" sz="1000" dirty="0"/>
                        <a:t>Programa de Extensão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ATIVIDADES REALIZADAS POR DOCENTES DE ESCOLAS BÁSICAS NO PROCESSO DE ENSINO-APRENDIZAGEM DURANTE A PANDEMIA DA COVID-19 EM FLORIANÓPOLIS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02/02/2021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20/05/2021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3575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3CC0EB2-27BE-414C-A5E9-AA9CEB78578C}"/>
              </a:ext>
            </a:extLst>
          </p:cNvPr>
          <p:cNvSpPr txBox="1"/>
          <p:nvPr/>
        </p:nvSpPr>
        <p:spPr>
          <a:xfrm>
            <a:off x="491232" y="292963"/>
            <a:ext cx="112095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Ações de Extensão e Atividades Docentes relacionadas aos temas:</a:t>
            </a:r>
          </a:p>
          <a:p>
            <a:pPr algn="ctr"/>
            <a:r>
              <a:rPr lang="pt-BR" sz="1400" dirty="0"/>
              <a:t> ‘</a:t>
            </a:r>
            <a:r>
              <a:rPr lang="pt-BR" sz="1400" b="1" dirty="0"/>
              <a:t>COVID-19/Novo Coronavírus/Pandemia/Distanciamento/Isolamento Social/Ensino remoto/Trabalho remoto</a:t>
            </a:r>
            <a:r>
              <a:rPr lang="pt-BR" sz="1400" dirty="0"/>
              <a:t>’</a:t>
            </a:r>
          </a:p>
          <a:p>
            <a:pPr algn="ctr"/>
            <a:r>
              <a:rPr lang="pt-BR" sz="1400" dirty="0"/>
              <a:t>Departamento de Psicologia  (registros entre 01/01 a 14/06/2021)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60E8B41-9921-4E20-92AE-BDC02BE03D59}"/>
              </a:ext>
            </a:extLst>
          </p:cNvPr>
          <p:cNvSpPr txBox="1"/>
          <p:nvPr/>
        </p:nvSpPr>
        <p:spPr>
          <a:xfrm>
            <a:off x="257452" y="6288038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2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10841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D17C7-1189-4809-B2D5-FB092304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Integrado de Gerenciamento de Projetos de Pesquisa e de Extensão (SIGPEX)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6DBB70-2A0F-450D-A886-ADE32ACB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/>
              <a:t>PESQUISA NO PERÍODO DE 01/01/2021 A 14/06/2021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algn="just"/>
            <a:r>
              <a:rPr lang="pt-BR" dirty="0"/>
              <a:t>Ações de Extensão aprovadas e encerradas.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Atividades Docentes aprovadas e encerradas.</a:t>
            </a:r>
          </a:p>
          <a:p>
            <a:pPr algn="just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2F7FD48-4D44-4A25-AB8B-13093F282F78}"/>
              </a:ext>
            </a:extLst>
          </p:cNvPr>
          <p:cNvSpPr txBox="1"/>
          <p:nvPr/>
        </p:nvSpPr>
        <p:spPr>
          <a:xfrm>
            <a:off x="888631" y="1740023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Fonte:</a:t>
            </a:r>
          </a:p>
        </p:txBody>
      </p:sp>
    </p:spTree>
    <p:extLst>
      <p:ext uri="{BB962C8B-B14F-4D97-AF65-F5344CB8AC3E}">
        <p14:creationId xmlns:p14="http://schemas.microsoft.com/office/powerpoint/2010/main" val="394878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6DEF1-96C8-42AD-ACBC-A2BE78CE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</a:t>
            </a:r>
            <a:r>
              <a:rPr lang="pt-BR" dirty="0">
                <a:solidFill>
                  <a:srgbClr val="002060"/>
                </a:solidFill>
              </a:rPr>
              <a:t> Registros de Ações de Extensão e Atividades Docentes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FC698604-06AE-45BC-8BF5-82E66C897A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534327"/>
              </p:ext>
            </p:extLst>
          </p:nvPr>
        </p:nvGraphicFramePr>
        <p:xfrm>
          <a:off x="5492147" y="57245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FF79143D-1CB7-4262-B029-E8A5EB87F272}"/>
              </a:ext>
            </a:extLst>
          </p:cNvPr>
          <p:cNvSpPr txBox="1"/>
          <p:nvPr/>
        </p:nvSpPr>
        <p:spPr>
          <a:xfrm>
            <a:off x="888631" y="1740023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Período: 01/01 a 14/06/21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FD92253-E567-4E31-97C8-68D00AAAC406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08994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1FC88-F6CC-4717-BEA8-4D344B0E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</a:t>
            </a:r>
            <a:r>
              <a:rPr lang="pt-BR" dirty="0">
                <a:solidFill>
                  <a:srgbClr val="002060"/>
                </a:solidFill>
              </a:rPr>
              <a:t> Registros de Ações de Extensão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3C895548-55AB-41A3-948A-8874B481A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1900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25AA6E9-D8BC-4046-8623-E3CE2AF4D509}"/>
              </a:ext>
            </a:extLst>
          </p:cNvPr>
          <p:cNvSpPr txBox="1"/>
          <p:nvPr/>
        </p:nvSpPr>
        <p:spPr>
          <a:xfrm>
            <a:off x="888631" y="1740023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Período: 01/01 a 14/06/21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E24A2ED-2640-430E-A841-417980E020D7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73173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F1AEC-2E22-40A0-8720-8FE61B92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25" y="2349925"/>
            <a:ext cx="4003829" cy="2456442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pt-BR" sz="3200" dirty="0">
                <a:solidFill>
                  <a:srgbClr val="002060"/>
                </a:solidFill>
              </a:rPr>
              <a:t>Registros de Atividades Docentes:</a:t>
            </a:r>
            <a:br>
              <a:rPr lang="pt-BR" sz="3200" dirty="0">
                <a:solidFill>
                  <a:srgbClr val="002060"/>
                </a:solidFill>
              </a:rPr>
            </a:br>
            <a:r>
              <a:rPr lang="pt-BR" sz="3200" dirty="0">
                <a:solidFill>
                  <a:srgbClr val="002060"/>
                </a:solidFill>
              </a:rPr>
              <a:t>Publicações</a:t>
            </a:r>
            <a:br>
              <a:rPr lang="pt-BR" sz="3200" dirty="0">
                <a:solidFill>
                  <a:srgbClr val="002060"/>
                </a:solidFill>
              </a:rPr>
            </a:br>
            <a:r>
              <a:rPr lang="pt-BR" sz="3200" dirty="0">
                <a:solidFill>
                  <a:srgbClr val="002060"/>
                </a:solidFill>
              </a:rPr>
              <a:t>de Artigos em Periódicos Acadêmicos</a:t>
            </a:r>
            <a:br>
              <a:rPr lang="pt-BR" sz="3200" dirty="0">
                <a:solidFill>
                  <a:srgbClr val="002060"/>
                </a:solidFill>
              </a:rPr>
            </a:br>
            <a:r>
              <a:rPr lang="pt-BR" sz="3200" dirty="0">
                <a:solidFill>
                  <a:srgbClr val="002060"/>
                </a:solidFill>
              </a:rPr>
              <a:t>2021-1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9C1FEB6C-CBE4-4EF5-96F0-8C968BC5FE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644555"/>
              </p:ext>
            </p:extLst>
          </p:nvPr>
        </p:nvGraphicFramePr>
        <p:xfrm>
          <a:off x="4591051" y="536945"/>
          <a:ext cx="7496174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B5B07563-BDB4-496F-BA1F-A6B51BBC780F}"/>
              </a:ext>
            </a:extLst>
          </p:cNvPr>
          <p:cNvSpPr/>
          <p:nvPr/>
        </p:nvSpPr>
        <p:spPr>
          <a:xfrm>
            <a:off x="1180670" y="1761763"/>
            <a:ext cx="2914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/>
              <a:t>Período: 01/01 a 14/06/21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4E564E6-EF82-4936-82CC-07517C4D8187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73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375F5-B0AA-4D16-9983-330F3021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69" y="2349925"/>
            <a:ext cx="4057095" cy="245644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pt-BR" sz="4000" dirty="0">
                <a:solidFill>
                  <a:srgbClr val="002060"/>
                </a:solidFill>
              </a:rPr>
              <a:t>Registros de </a:t>
            </a:r>
            <a:r>
              <a:rPr lang="pt-BR" dirty="0">
                <a:solidFill>
                  <a:srgbClr val="002060"/>
                </a:solidFill>
              </a:rPr>
              <a:t>Atividades Docentes: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Revisões de Artigos Científicos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2021-1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69B7065A-081E-4D5E-A65C-2C37B5C495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925785"/>
              </p:ext>
            </p:extLst>
          </p:nvPr>
        </p:nvGraphicFramePr>
        <p:xfrm>
          <a:off x="5197999" y="368269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8B0B6F7B-7189-4848-92BC-D59A23B65F5D}"/>
              </a:ext>
            </a:extLst>
          </p:cNvPr>
          <p:cNvSpPr/>
          <p:nvPr/>
        </p:nvSpPr>
        <p:spPr>
          <a:xfrm>
            <a:off x="1153053" y="1769766"/>
            <a:ext cx="3047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Período: 01/01 a 14/06/21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CBD3C40-AF8D-4E51-AEAB-AD85508A596B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803626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8CF55-6AD2-4CDA-BE8E-4BAFFC44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78" y="2358803"/>
            <a:ext cx="4047353" cy="245644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pt-BR" dirty="0">
                <a:solidFill>
                  <a:srgbClr val="002060"/>
                </a:solidFill>
              </a:rPr>
              <a:t>  </a:t>
            </a:r>
            <a:r>
              <a:rPr lang="pt-BR" sz="4000" dirty="0">
                <a:solidFill>
                  <a:srgbClr val="002060"/>
                </a:solidFill>
              </a:rPr>
              <a:t>Registros de </a:t>
            </a:r>
            <a:r>
              <a:rPr lang="pt-BR" dirty="0">
                <a:solidFill>
                  <a:srgbClr val="002060"/>
                </a:solidFill>
              </a:rPr>
              <a:t>Atividades Docentes: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Publicações de Livros e Capítulos de Livros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2021-1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3798A62B-E874-4229-BEA9-388FF1CCB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505598"/>
              </p:ext>
            </p:extLst>
          </p:nvPr>
        </p:nvGraphicFramePr>
        <p:xfrm>
          <a:off x="5131092" y="53694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56852A4E-8427-4821-B055-6FC5C26D4692}"/>
              </a:ext>
            </a:extLst>
          </p:cNvPr>
          <p:cNvSpPr/>
          <p:nvPr/>
        </p:nvSpPr>
        <p:spPr>
          <a:xfrm>
            <a:off x="1356198" y="1761763"/>
            <a:ext cx="2984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Período: 01/01 a 14/06/21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3F3B4E-D2CA-4E20-AE23-B594B71BD1E6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4035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1E2CB-6883-4B65-A2B2-33438B7E3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 </a:t>
            </a:r>
            <a:r>
              <a:rPr lang="pt-BR" sz="3200" dirty="0">
                <a:solidFill>
                  <a:srgbClr val="002060"/>
                </a:solidFill>
              </a:rPr>
              <a:t>Registros de Atividades Docentes:</a:t>
            </a:r>
            <a:br>
              <a:rPr lang="pt-BR" sz="3200" dirty="0">
                <a:solidFill>
                  <a:srgbClr val="002060"/>
                </a:solidFill>
              </a:rPr>
            </a:br>
            <a:r>
              <a:rPr lang="pt-BR" sz="3200" dirty="0">
                <a:solidFill>
                  <a:srgbClr val="002060"/>
                </a:solidFill>
              </a:rPr>
              <a:t>Publicações - </a:t>
            </a:r>
            <a:br>
              <a:rPr lang="pt-BR" sz="3200" dirty="0">
                <a:solidFill>
                  <a:srgbClr val="002060"/>
                </a:solidFill>
              </a:rPr>
            </a:br>
            <a:r>
              <a:rPr lang="pt-BR" sz="3200" dirty="0">
                <a:solidFill>
                  <a:srgbClr val="002060"/>
                </a:solidFill>
              </a:rPr>
              <a:t>Outras Formas</a:t>
            </a:r>
            <a:br>
              <a:rPr lang="pt-BR" sz="3200" dirty="0">
                <a:solidFill>
                  <a:srgbClr val="002060"/>
                </a:solidFill>
              </a:rPr>
            </a:br>
            <a:r>
              <a:rPr lang="pt-BR" sz="3200" dirty="0">
                <a:solidFill>
                  <a:srgbClr val="002060"/>
                </a:solidFill>
              </a:rPr>
              <a:t>2021-1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F3E53DBC-EBE5-4F2D-8A52-45B34BB47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35318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B02B33FA-6E4E-4261-AA83-8D716026A640}"/>
              </a:ext>
            </a:extLst>
          </p:cNvPr>
          <p:cNvSpPr/>
          <p:nvPr/>
        </p:nvSpPr>
        <p:spPr>
          <a:xfrm>
            <a:off x="1180670" y="1761763"/>
            <a:ext cx="2914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/>
              <a:t>Período: 01/01 a 14/06/21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3E33558-A7A2-45ED-B2F7-5A8C7CAF149D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083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475BE-814D-487F-B497-8452A108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sz="4000" dirty="0">
                <a:solidFill>
                  <a:srgbClr val="002060"/>
                </a:solidFill>
              </a:rPr>
              <a:t>Registros de </a:t>
            </a:r>
            <a:r>
              <a:rPr lang="pt-BR" dirty="0">
                <a:solidFill>
                  <a:srgbClr val="002060"/>
                </a:solidFill>
              </a:rPr>
              <a:t>Atividades Docentes: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Outras Formas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2021-1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C7DA9026-5CB3-4172-8F8A-2320A64E3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461593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613B1820-A2A1-434F-AE50-9BBC7364ED99}"/>
              </a:ext>
            </a:extLst>
          </p:cNvPr>
          <p:cNvSpPr/>
          <p:nvPr/>
        </p:nvSpPr>
        <p:spPr>
          <a:xfrm>
            <a:off x="1180670" y="1761763"/>
            <a:ext cx="2914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/>
              <a:t>Período: 01/01 a 14/06/21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86773F-4572-4008-B1C9-89A2A104DA13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79620478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617</TotalTime>
  <Words>609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Rockwell</vt:lpstr>
      <vt:lpstr>Wingdings</vt:lpstr>
      <vt:lpstr>Atlas</vt:lpstr>
      <vt:lpstr>Registros de Ações de Extensão e Atividades Docentes</vt:lpstr>
      <vt:lpstr>Sistema Integrado de Gerenciamento de Projetos de Pesquisa e de Extensão (SIGPEX)</vt:lpstr>
      <vt:lpstr>186 Registros de Ações de Extensão e Atividades Docentes</vt:lpstr>
      <vt:lpstr>44 Registros de Ações de Extensão</vt:lpstr>
      <vt:lpstr>29 Registros de Atividades Docentes: Publicações de Artigos em Periódicos Acadêmicos 2021-1 </vt:lpstr>
      <vt:lpstr>29 Registros de Atividades Docentes: Revisões de Artigos Científicos 2021-1 </vt:lpstr>
      <vt:lpstr>35  Registros de Atividades Docentes: Publicações de Livros e Capítulos de Livros 2021-1 </vt:lpstr>
      <vt:lpstr>09 Registros de Atividades Docentes: Publicações -  Outras Formas 2021-1 </vt:lpstr>
      <vt:lpstr>40 Registros de Atividades Docentes: Outras Formas 2021-1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XX</cp:lastModifiedBy>
  <cp:revision>79</cp:revision>
  <dcterms:created xsi:type="dcterms:W3CDTF">2020-06-17T00:12:00Z</dcterms:created>
  <dcterms:modified xsi:type="dcterms:W3CDTF">2021-06-27T20:42:37Z</dcterms:modified>
</cp:coreProperties>
</file>