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5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Ações de Extensão e Atividades Docentes Departamento de Psicologia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541-4ECC-BE84-3FC1D99AE0DB}"/>
              </c:ext>
            </c:extLst>
          </c:dPt>
          <c:dPt>
            <c:idx val="1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5541-4ECC-BE84-3FC1D99AE0DB}"/>
              </c:ext>
            </c:extLst>
          </c:dPt>
          <c:dPt>
            <c:idx val="2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9B9-4689-9897-935BC6838857}"/>
              </c:ext>
            </c:extLst>
          </c:dPt>
          <c:dPt>
            <c:idx val="3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9B9-4689-9897-935BC683885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Planilha1!$A$2:$A$5</c:f>
              <c:strCache>
                <c:ptCount val="2"/>
                <c:pt idx="0">
                  <c:v>Ações de Extensão</c:v>
                </c:pt>
                <c:pt idx="1">
                  <c:v>Atividades Docentes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63</c:v>
                </c:pt>
                <c:pt idx="1">
                  <c:v>367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41-4ECC-BE84-3FC1D99AE0DB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Coluna1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9B9-4689-9897-935BC683885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9B9-4689-9897-935BC683885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9B9-4689-9897-935BC683885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9B9-4689-9897-935BC6838857}"/>
              </c:ext>
            </c:extLst>
          </c:dPt>
          <c:cat>
            <c:strRef>
              <c:f>Planilha1!$A$2:$A$5</c:f>
              <c:strCache>
                <c:ptCount val="2"/>
                <c:pt idx="0">
                  <c:v>Ações de Extensão</c:v>
                </c:pt>
                <c:pt idx="1">
                  <c:v>Atividades Docentes</c:v>
                </c:pt>
              </c:strCache>
            </c:strRef>
          </c:cat>
          <c:val>
            <c:numRef>
              <c:f>Planilha1!$C$2:$C$5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5541-4ECC-BE84-3FC1D99AE0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439154577920951"/>
          <c:y val="0.9372912052055199"/>
          <c:w val="0.54002156727962869"/>
          <c:h val="4.81897385331370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Ações de Extensão </a:t>
            </a:r>
          </a:p>
          <a:p>
            <a:pPr>
              <a:defRPr/>
            </a:pPr>
            <a:r>
              <a:rPr lang="pt-BR" dirty="0"/>
              <a:t>Departamento de Psicologia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Ações de Extensão Departamento de Psicologia</c:v>
                </c:pt>
              </c:strCache>
            </c:strRef>
          </c:tx>
          <c:spPr>
            <a:solidFill>
              <a:srgbClr val="FFFF00"/>
            </a:solidFill>
          </c:spPr>
          <c:dPt>
            <c:idx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65EF-4432-907C-C2C2AE0A64F3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1FD-46A7-8A62-CFF0CB7F57DC}"/>
              </c:ext>
            </c:extLst>
          </c:dPt>
          <c:dPt>
            <c:idx val="2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5EF-4432-907C-C2C2AE0A64F3}"/>
              </c:ext>
            </c:extLst>
          </c:dPt>
          <c:dPt>
            <c:idx val="3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5EF-4432-907C-C2C2AE0A64F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Planilha1!$A$2:$A$5</c:f>
              <c:strCache>
                <c:ptCount val="4"/>
                <c:pt idx="0">
                  <c:v>Projeto de Extensão</c:v>
                </c:pt>
                <c:pt idx="1">
                  <c:v>Evento de Extensão</c:v>
                </c:pt>
                <c:pt idx="2">
                  <c:v>Curso de Extensão</c:v>
                </c:pt>
                <c:pt idx="3">
                  <c:v>Programa de Extensão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38</c:v>
                </c:pt>
                <c:pt idx="1">
                  <c:v>15</c:v>
                </c:pt>
                <c:pt idx="2">
                  <c:v>8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EF-4432-907C-C2C2AE0A64F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dirty="0"/>
              <a:t>Publicações de Artigos em Periódicos Acadêmicos</a:t>
            </a:r>
          </a:p>
          <a:p>
            <a:pPr>
              <a:defRPr/>
            </a:pPr>
            <a:r>
              <a:rPr lang="pt-BR" sz="1400" dirty="0"/>
              <a:t> Departamento de Psicologia</a:t>
            </a:r>
          </a:p>
        </c:rich>
      </c:tx>
      <c:layout>
        <c:manualLayout>
          <c:xMode val="edge"/>
          <c:yMode val="edge"/>
          <c:x val="0.1803992780342000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0556664413574715"/>
          <c:y val="0.10163339382940109"/>
          <c:w val="0.85907323737475205"/>
          <c:h val="0.7676562299041113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Publicações de Artigos em Periódicos Acadêmicos Departamento de Psicologia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17B-48F4-8B9B-F10B6C30FEA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317B-48F4-8B9B-F10B6C30FEA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17B-48F4-8B9B-F10B6C30FEA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31A-48F6-998D-68EB54F59AE5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431A-48F6-998D-68EB54F59AE5}"/>
              </c:ext>
            </c:extLst>
          </c:dPt>
          <c:cat>
            <c:strRef>
              <c:f>Planilha1!$A$2:$A$7</c:f>
              <c:strCache>
                <c:ptCount val="6"/>
                <c:pt idx="0">
                  <c:v>JUL</c:v>
                </c:pt>
                <c:pt idx="1">
                  <c:v>AGO</c:v>
                </c:pt>
                <c:pt idx="2">
                  <c:v>SET</c:v>
                </c:pt>
                <c:pt idx="3">
                  <c:v>OUT</c:v>
                </c:pt>
                <c:pt idx="4">
                  <c:v>NOV</c:v>
                </c:pt>
                <c:pt idx="5">
                  <c:v>DEZ</c:v>
                </c:pt>
              </c:strCache>
            </c:strRef>
          </c:cat>
          <c:val>
            <c:numRef>
              <c:f>Planilha1!$B$2:$B$7</c:f>
              <c:numCache>
                <c:formatCode>General</c:formatCode>
                <c:ptCount val="6"/>
                <c:pt idx="0">
                  <c:v>9</c:v>
                </c:pt>
                <c:pt idx="1">
                  <c:v>7</c:v>
                </c:pt>
                <c:pt idx="2">
                  <c:v>15</c:v>
                </c:pt>
                <c:pt idx="3">
                  <c:v>5</c:v>
                </c:pt>
                <c:pt idx="4">
                  <c:v>8</c:v>
                </c:pt>
                <c:pt idx="5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7B-48F4-8B9B-F10B6C30FE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38240800"/>
        <c:axId val="1744376896"/>
      </c:barChart>
      <c:catAx>
        <c:axId val="1738240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44376896"/>
        <c:crosses val="autoZero"/>
        <c:auto val="1"/>
        <c:lblAlgn val="ctr"/>
        <c:lblOffset val="100"/>
        <c:noMultiLvlLbl val="0"/>
      </c:catAx>
      <c:valAx>
        <c:axId val="17443768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38240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Revisões de Artigos Científicos Departamento de Psicologia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E6C-449C-9F9A-C64DFB3F989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3E6C-449C-9F9A-C64DFB3F989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E6C-449C-9F9A-C64DFB3F9894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A2D-451F-8277-68ADC8874C5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0A2D-451F-8277-68ADC8874C5E}"/>
              </c:ext>
            </c:extLst>
          </c:dPt>
          <c:cat>
            <c:strRef>
              <c:f>Planilha1!$A$2:$A$7</c:f>
              <c:strCache>
                <c:ptCount val="6"/>
                <c:pt idx="0">
                  <c:v>JUL</c:v>
                </c:pt>
                <c:pt idx="1">
                  <c:v>AGO</c:v>
                </c:pt>
                <c:pt idx="2">
                  <c:v>SET</c:v>
                </c:pt>
                <c:pt idx="3">
                  <c:v>OUT</c:v>
                </c:pt>
                <c:pt idx="4">
                  <c:v>NOV</c:v>
                </c:pt>
                <c:pt idx="5">
                  <c:v>DEZ</c:v>
                </c:pt>
              </c:strCache>
            </c:strRef>
          </c:cat>
          <c:val>
            <c:numRef>
              <c:f>Planilha1!$B$2:$B$7</c:f>
              <c:numCache>
                <c:formatCode>General</c:formatCode>
                <c:ptCount val="6"/>
                <c:pt idx="0">
                  <c:v>16</c:v>
                </c:pt>
                <c:pt idx="1">
                  <c:v>15</c:v>
                </c:pt>
                <c:pt idx="2">
                  <c:v>18</c:v>
                </c:pt>
                <c:pt idx="3">
                  <c:v>5</c:v>
                </c:pt>
                <c:pt idx="4">
                  <c:v>4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6C-449C-9F9A-C64DFB3F98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52336496"/>
        <c:axId val="1845511456"/>
      </c:barChart>
      <c:catAx>
        <c:axId val="1652336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45511456"/>
        <c:crosses val="autoZero"/>
        <c:auto val="1"/>
        <c:lblAlgn val="ctr"/>
        <c:lblOffset val="100"/>
        <c:noMultiLvlLbl val="0"/>
      </c:catAx>
      <c:valAx>
        <c:axId val="18455114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52336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Publicações</a:t>
            </a:r>
            <a:r>
              <a:rPr lang="pt-BR" baseline="0" dirty="0"/>
              <a:t> de Livros e Capítulos de Livros Departamento de Psicologia</a:t>
            </a:r>
            <a:endParaRPr lang="pt-BR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2015353075852575"/>
          <c:y val="0.24617059891107082"/>
          <c:w val="0.84093828809797544"/>
          <c:h val="0.5406372570034916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Livro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AC7-470D-AFF0-9A5046E1C1FD}"/>
              </c:ext>
            </c:extLst>
          </c:dPt>
          <c:cat>
            <c:strRef>
              <c:f>Planilha1!$A$2:$A$5</c:f>
              <c:strCache>
                <c:ptCount val="2"/>
                <c:pt idx="0">
                  <c:v>Livro</c:v>
                </c:pt>
                <c:pt idx="1">
                  <c:v>Capítulo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14</c:v>
                </c:pt>
                <c:pt idx="1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C7-470D-AFF0-9A5046E1C1FD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Capítulo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2"/>
                <c:pt idx="0">
                  <c:v>Livro</c:v>
                </c:pt>
                <c:pt idx="1">
                  <c:v>Capítulo</c:v>
                </c:pt>
              </c:strCache>
            </c:strRef>
          </c:cat>
          <c:val>
            <c:numRef>
              <c:f>Planilha1!$C$2:$C$5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4AC7-470D-AFF0-9A5046E1C1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37438336"/>
        <c:axId val="1744373568"/>
      </c:barChart>
      <c:catAx>
        <c:axId val="1737438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44373568"/>
        <c:crosses val="autoZero"/>
        <c:auto val="1"/>
        <c:lblAlgn val="ctr"/>
        <c:lblOffset val="100"/>
        <c:noMultiLvlLbl val="0"/>
      </c:catAx>
      <c:valAx>
        <c:axId val="1744373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37438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Publicações: Outras Formas</a:t>
            </a:r>
          </a:p>
          <a:p>
            <a:pPr>
              <a:defRPr/>
            </a:pPr>
            <a:r>
              <a:rPr lang="pt-BR" dirty="0"/>
              <a:t> Departamento de Psicologia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Publicações Outras Formas Departamento de Psicologia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Planilha1!$A$2:$A$5</c:f>
              <c:strCache>
                <c:ptCount val="4"/>
                <c:pt idx="0">
                  <c:v>Manual, Cartilha, Livreto ou Guia</c:v>
                </c:pt>
                <c:pt idx="1">
                  <c:v>Outros</c:v>
                </c:pt>
                <c:pt idx="2">
                  <c:v>Comunicação, Resumos em Anais, Editoriais e Resenhas</c:v>
                </c:pt>
                <c:pt idx="3">
                  <c:v>Programa de radio, tv, audiovisual, site para internet, aplicativo, jogo educativo, outros 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00-458C-8C15-FEF2E15A2C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37440336"/>
        <c:axId val="1744363584"/>
      </c:barChart>
      <c:catAx>
        <c:axId val="1737440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44363584"/>
        <c:crosses val="autoZero"/>
        <c:auto val="1"/>
        <c:lblAlgn val="ctr"/>
        <c:lblOffset val="100"/>
        <c:noMultiLvlLbl val="0"/>
      </c:catAx>
      <c:valAx>
        <c:axId val="1744363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37440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Atividades Docentes: Outras Formas  Departamento de Psicologia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Atividades Docentes Outras Formas Departamento de Psicologia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Planilha1!$A$2:$A$8</c:f>
              <c:strCache>
                <c:ptCount val="7"/>
                <c:pt idx="0">
                  <c:v>Bancas Externas</c:v>
                </c:pt>
                <c:pt idx="1">
                  <c:v>Prestação de Serviços</c:v>
                </c:pt>
                <c:pt idx="2">
                  <c:v>Cursos de Extensão de curta duração (participante)</c:v>
                </c:pt>
                <c:pt idx="3">
                  <c:v>Eventos e Palestras (Ouvinte)</c:v>
                </c:pt>
                <c:pt idx="4">
                  <c:v>Eventos e Palestras (Conferencista ou Palestrante)</c:v>
                </c:pt>
                <c:pt idx="5">
                  <c:v>Eventos e Palestras (Organizador ou Moderador)</c:v>
                </c:pt>
                <c:pt idx="6">
                  <c:v>Apresentação Oral/Pôster</c:v>
                </c:pt>
              </c:strCache>
            </c:strRef>
          </c:cat>
          <c:val>
            <c:numRef>
              <c:f>Planilha1!$B$2:$B$8</c:f>
              <c:numCache>
                <c:formatCode>General</c:formatCode>
                <c:ptCount val="7"/>
                <c:pt idx="0">
                  <c:v>42</c:v>
                </c:pt>
                <c:pt idx="1">
                  <c:v>15</c:v>
                </c:pt>
                <c:pt idx="2">
                  <c:v>14</c:v>
                </c:pt>
                <c:pt idx="3">
                  <c:v>11</c:v>
                </c:pt>
                <c:pt idx="4">
                  <c:v>54</c:v>
                </c:pt>
                <c:pt idx="5">
                  <c:v>5</c:v>
                </c:pt>
                <c:pt idx="6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DA-4D00-8E9A-BE709F8501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38245200"/>
        <c:axId val="1647671120"/>
      </c:barChart>
      <c:catAx>
        <c:axId val="17382452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47671120"/>
        <c:crosses val="autoZero"/>
        <c:auto val="1"/>
        <c:lblAlgn val="ctr"/>
        <c:lblOffset val="100"/>
        <c:noMultiLvlLbl val="0"/>
      </c:catAx>
      <c:valAx>
        <c:axId val="1647671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38245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igpex.sistemas.ufsc.br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igpex.sistemas.ufsc.br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sigpex.sistemas.ufsc.br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igpex.sistemas.ufsc.br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igpex.sistemas.ufsc.br/" TargetMode="Externa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igpex.sistemas.ufsc.br/" TargetMode="Externa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igpex.sistemas.ufsc.br/" TargetMode="Externa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igpex.sistemas.ufsc.br/" TargetMode="Externa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igpex.sistemas.ufsc.br/" TargetMode="Externa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igpex.sistemas.ufsc.br/" TargetMode="Externa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DE332D-4C9C-40F4-87DD-F1A6453A29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>
                <a:solidFill>
                  <a:srgbClr val="FFFF00"/>
                </a:solidFill>
              </a:rPr>
              <a:t>Registros de Ações de Extensão e Atividades Docentes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524612C-0FDD-4870-8CF9-95A0E1CAD0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200" dirty="0">
                <a:solidFill>
                  <a:srgbClr val="FFFF00"/>
                </a:solidFill>
              </a:rPr>
              <a:t>2020-2</a:t>
            </a:r>
          </a:p>
          <a:p>
            <a:r>
              <a:rPr lang="pt-BR" sz="3200" dirty="0">
                <a:solidFill>
                  <a:srgbClr val="FFFF00"/>
                </a:solidFill>
              </a:rPr>
              <a:t>Período de 17/06 a 31/12/20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50CE686-447C-45FD-9F00-B527DB273CAC}"/>
              </a:ext>
            </a:extLst>
          </p:cNvPr>
          <p:cNvSpPr txBox="1"/>
          <p:nvPr/>
        </p:nvSpPr>
        <p:spPr>
          <a:xfrm>
            <a:off x="2530136" y="1340528"/>
            <a:ext cx="7173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DEPARTAMENTO DE PSICOLOGIA UFSC</a:t>
            </a:r>
          </a:p>
        </p:txBody>
      </p:sp>
    </p:spTree>
    <p:extLst>
      <p:ext uri="{BB962C8B-B14F-4D97-AF65-F5344CB8AC3E}">
        <p14:creationId xmlns:p14="http://schemas.microsoft.com/office/powerpoint/2010/main" val="3328070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4">
            <a:extLst>
              <a:ext uri="{FF2B5EF4-FFF2-40B4-BE49-F238E27FC236}">
                <a16:creationId xmlns:a16="http://schemas.microsoft.com/office/drawing/2014/main" id="{29D5BFC7-96E4-4B6F-B7A3-C697B22AFB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9864519"/>
              </p:ext>
            </p:extLst>
          </p:nvPr>
        </p:nvGraphicFramePr>
        <p:xfrm>
          <a:off x="400975" y="1167620"/>
          <a:ext cx="11209537" cy="4818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865">
                  <a:extLst>
                    <a:ext uri="{9D8B030D-6E8A-4147-A177-3AD203B41FA5}">
                      <a16:colId xmlns:a16="http://schemas.microsoft.com/office/drawing/2014/main" val="3735867709"/>
                    </a:ext>
                  </a:extLst>
                </a:gridCol>
                <a:gridCol w="7591800">
                  <a:extLst>
                    <a:ext uri="{9D8B030D-6E8A-4147-A177-3AD203B41FA5}">
                      <a16:colId xmlns:a16="http://schemas.microsoft.com/office/drawing/2014/main" val="314903066"/>
                    </a:ext>
                  </a:extLst>
                </a:gridCol>
                <a:gridCol w="1003177">
                  <a:extLst>
                    <a:ext uri="{9D8B030D-6E8A-4147-A177-3AD203B41FA5}">
                      <a16:colId xmlns:a16="http://schemas.microsoft.com/office/drawing/2014/main" val="3414940957"/>
                    </a:ext>
                  </a:extLst>
                </a:gridCol>
                <a:gridCol w="1001695">
                  <a:extLst>
                    <a:ext uri="{9D8B030D-6E8A-4147-A177-3AD203B41FA5}">
                      <a16:colId xmlns:a16="http://schemas.microsoft.com/office/drawing/2014/main" val="951700284"/>
                    </a:ext>
                  </a:extLst>
                </a:gridCol>
              </a:tblGrid>
              <a:tr h="550413">
                <a:tc>
                  <a:txBody>
                    <a:bodyPr/>
                    <a:lstStyle/>
                    <a:p>
                      <a:r>
                        <a:rPr lang="pt-BR" sz="1200" dirty="0"/>
                        <a:t>Tipo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Título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Data</a:t>
                      </a:r>
                    </a:p>
                    <a:p>
                      <a:pPr algn="ctr"/>
                      <a:r>
                        <a:rPr lang="pt-BR" sz="1200" dirty="0"/>
                        <a:t> Início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Data</a:t>
                      </a:r>
                    </a:p>
                    <a:p>
                      <a:pPr algn="ctr"/>
                      <a:r>
                        <a:rPr lang="pt-BR" sz="1200" dirty="0"/>
                        <a:t>Término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126610"/>
                  </a:ext>
                </a:extLst>
              </a:tr>
              <a:tr h="587118">
                <a:tc>
                  <a:txBody>
                    <a:bodyPr/>
                    <a:lstStyle/>
                    <a:p>
                      <a:r>
                        <a:rPr lang="pt-BR" sz="1000" dirty="0"/>
                        <a:t>Eventos e Palestras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Simpósio: As contribuições da Teoria das Representações Sociais para a compreensão das práticas preventivas de idosos frente a pandemia de Coronavírus na 50ª Reunião Anual da SBP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27/10/2020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30/10/2020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578846"/>
                  </a:ext>
                </a:extLst>
              </a:tr>
              <a:tr h="393923">
                <a:tc>
                  <a:txBody>
                    <a:bodyPr/>
                    <a:lstStyle/>
                    <a:p>
                      <a:r>
                        <a:rPr lang="pt-BR" sz="1000" dirty="0"/>
                        <a:t>Eventos e Palestras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Aspectos relacionados ao processo de luto e a pandemia Covid-19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26/10/2020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26/10/2020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865518"/>
                  </a:ext>
                </a:extLst>
              </a:tr>
              <a:tr h="393923">
                <a:tc>
                  <a:txBody>
                    <a:bodyPr/>
                    <a:lstStyle/>
                    <a:p>
                      <a:r>
                        <a:rPr lang="pt-BR" sz="1000" dirty="0"/>
                        <a:t>Publicação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 err="1"/>
                        <a:t>Gusso</a:t>
                      </a:r>
                      <a:r>
                        <a:rPr lang="pt-BR" sz="1000" dirty="0"/>
                        <a:t>, Hélder Lima, Archer, Aline Battisti, Luiz, Fernanda </a:t>
                      </a:r>
                      <a:r>
                        <a:rPr lang="pt-BR" sz="1000" dirty="0" err="1"/>
                        <a:t>Bordignon</a:t>
                      </a:r>
                      <a:r>
                        <a:rPr lang="pt-BR" sz="1000" dirty="0"/>
                        <a:t>, </a:t>
                      </a:r>
                      <a:r>
                        <a:rPr lang="pt-BR" sz="1000" dirty="0" err="1"/>
                        <a:t>Sahão</a:t>
                      </a:r>
                      <a:r>
                        <a:rPr lang="pt-BR" sz="1000" dirty="0"/>
                        <a:t>, Fernanda Torres, Luca, Gabriel Gomes de, </a:t>
                      </a:r>
                      <a:r>
                        <a:rPr lang="pt-BR" sz="1000" dirty="0" err="1"/>
                        <a:t>Henklain</a:t>
                      </a:r>
                      <a:r>
                        <a:rPr lang="pt-BR" sz="1000" dirty="0"/>
                        <a:t>, Marcelo Henrique Oliveira, </a:t>
                      </a:r>
                      <a:r>
                        <a:rPr lang="pt-BR" sz="1000" dirty="0" err="1"/>
                        <a:t>Panosso</a:t>
                      </a:r>
                      <a:r>
                        <a:rPr lang="pt-BR" sz="1000" dirty="0"/>
                        <a:t>, Mariana Gomide, </a:t>
                      </a:r>
                      <a:r>
                        <a:rPr lang="pt-BR" sz="1000" dirty="0" err="1"/>
                        <a:t>Kienen</a:t>
                      </a:r>
                      <a:r>
                        <a:rPr lang="pt-BR" sz="1000" dirty="0"/>
                        <a:t>, Nádia, </a:t>
                      </a:r>
                      <a:r>
                        <a:rPr lang="pt-BR" sz="1000" dirty="0" err="1"/>
                        <a:t>Beltramello</a:t>
                      </a:r>
                      <a:r>
                        <a:rPr lang="pt-BR" sz="1000" dirty="0"/>
                        <a:t>, Otávio, &amp; Gonçalves, </a:t>
                      </a:r>
                      <a:r>
                        <a:rPr lang="pt-BR" sz="1000" dirty="0" err="1"/>
                        <a:t>Valquiria</a:t>
                      </a:r>
                      <a:r>
                        <a:rPr lang="pt-BR" sz="1000" dirty="0"/>
                        <a:t> Maria. (2020). ENSINO SUPERIOR EM TEMPOS DE PANDEMIA: DIRETRIZES À GESTÃO UNIVERSITÁRIA. Educação &amp; Sociedade, 41, e238957. </a:t>
                      </a:r>
                      <a:r>
                        <a:rPr lang="pt-BR" sz="1000" dirty="0" err="1"/>
                        <a:t>Epub</a:t>
                      </a:r>
                      <a:r>
                        <a:rPr lang="pt-BR" sz="1000" dirty="0"/>
                        <a:t> </a:t>
                      </a:r>
                      <a:r>
                        <a:rPr lang="pt-BR" sz="1000" dirty="0" err="1"/>
                        <a:t>September</a:t>
                      </a:r>
                      <a:r>
                        <a:rPr lang="pt-BR" sz="1000" dirty="0"/>
                        <a:t> 25, 2020.https://doi.org/10.1590/es.238957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06/10/2020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06/10/2020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047234"/>
                  </a:ext>
                </a:extLst>
              </a:tr>
              <a:tr h="393923">
                <a:tc>
                  <a:txBody>
                    <a:bodyPr/>
                    <a:lstStyle/>
                    <a:p>
                      <a:r>
                        <a:rPr lang="pt-BR" sz="1000" dirty="0"/>
                        <a:t>Eventos e Palestras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"Saúde Mental e os desafios da aprendizagem em tempos de pandemia"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30/09/2020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30/09/2020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1704010"/>
                  </a:ext>
                </a:extLst>
              </a:tr>
              <a:tr h="3939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/>
                        <a:t>Eventos e Palestras</a:t>
                      </a:r>
                    </a:p>
                    <a:p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Os Impactos da Pandemia na Educação Inclusiva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17/09/2020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17/09/2020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892868"/>
                  </a:ext>
                </a:extLst>
              </a:tr>
              <a:tr h="3436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/>
                        <a:t>Eventos e Palestras</a:t>
                      </a:r>
                    </a:p>
                    <a:p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Lutos no contexto da pandemia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13/08/2020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13/08/2020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944957"/>
                  </a:ext>
                </a:extLst>
              </a:tr>
              <a:tr h="4253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/>
                        <a:t>Eventos e Palestras</a:t>
                      </a:r>
                    </a:p>
                    <a:p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"Saúde mental na pandemia: adaptações e mudanças do trabalho vieram para ficar?"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01/10/2020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01/10/2020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589256"/>
                  </a:ext>
                </a:extLst>
              </a:tr>
              <a:tr h="4253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/>
                        <a:t>Eventos e Palestras</a:t>
                      </a:r>
                    </a:p>
                    <a:p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Saúde mental em tempos de pandemia: trabalho remoto e interações sociais.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22/07/2020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22/07/2020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192218"/>
                  </a:ext>
                </a:extLst>
              </a:tr>
              <a:tr h="4253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/>
                        <a:t>Cursos de Extensão de Curta Duração (participante)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Ensino Remoto: Caminhos e Conexões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17/09/2020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04/10/2020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738812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A3CC0EB2-27BE-414C-A5E9-AA9CEB78578C}"/>
              </a:ext>
            </a:extLst>
          </p:cNvPr>
          <p:cNvSpPr txBox="1"/>
          <p:nvPr/>
        </p:nvSpPr>
        <p:spPr>
          <a:xfrm>
            <a:off x="491232" y="292963"/>
            <a:ext cx="112095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Ações de Extensão e Atividades Docentes relacionadas aos temas:</a:t>
            </a:r>
          </a:p>
          <a:p>
            <a:pPr algn="ctr"/>
            <a:r>
              <a:rPr lang="pt-BR" sz="1400" dirty="0"/>
              <a:t> ‘</a:t>
            </a:r>
            <a:r>
              <a:rPr lang="pt-BR" sz="1400" b="1" dirty="0"/>
              <a:t>COVID-19/Novo Coronavírus/Pandemia/Distanciamento/Isolamento Social/Ensino remoto/Trabalho remoto</a:t>
            </a:r>
            <a:r>
              <a:rPr lang="pt-BR" sz="1400" dirty="0"/>
              <a:t>’</a:t>
            </a:r>
          </a:p>
          <a:p>
            <a:pPr algn="ctr"/>
            <a:r>
              <a:rPr lang="pt-BR" sz="1400" dirty="0"/>
              <a:t>Departamento de Psicologia  (registros entre 17/06 a 31/12/2020)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60E8B41-9921-4E20-92AE-BDC02BE03D59}"/>
              </a:ext>
            </a:extLst>
          </p:cNvPr>
          <p:cNvSpPr txBox="1"/>
          <p:nvPr/>
        </p:nvSpPr>
        <p:spPr>
          <a:xfrm>
            <a:off x="266329" y="6407530"/>
            <a:ext cx="10999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/>
              <a:t>Fonte: Sistema Integrado de Gerenciamento de Projetos de Pesquisa e de Extensão (SIGPEX) </a:t>
            </a:r>
            <a:r>
              <a:rPr lang="pt-BR" sz="1200" dirty="0">
                <a:hlinkClick r:id="rId2"/>
              </a:rPr>
              <a:t>https://sigpex.sistemas.ufsc.br/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108419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4">
            <a:extLst>
              <a:ext uri="{FF2B5EF4-FFF2-40B4-BE49-F238E27FC236}">
                <a16:creationId xmlns:a16="http://schemas.microsoft.com/office/drawing/2014/main" id="{29D5BFC7-96E4-4B6F-B7A3-C697B22AFB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1927364"/>
              </p:ext>
            </p:extLst>
          </p:nvPr>
        </p:nvGraphicFramePr>
        <p:xfrm>
          <a:off x="400975" y="1167620"/>
          <a:ext cx="11209537" cy="5137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325">
                  <a:extLst>
                    <a:ext uri="{9D8B030D-6E8A-4147-A177-3AD203B41FA5}">
                      <a16:colId xmlns:a16="http://schemas.microsoft.com/office/drawing/2014/main" val="3735867709"/>
                    </a:ext>
                  </a:extLst>
                </a:gridCol>
                <a:gridCol w="7586340">
                  <a:extLst>
                    <a:ext uri="{9D8B030D-6E8A-4147-A177-3AD203B41FA5}">
                      <a16:colId xmlns:a16="http://schemas.microsoft.com/office/drawing/2014/main" val="314903066"/>
                    </a:ext>
                  </a:extLst>
                </a:gridCol>
                <a:gridCol w="1003177">
                  <a:extLst>
                    <a:ext uri="{9D8B030D-6E8A-4147-A177-3AD203B41FA5}">
                      <a16:colId xmlns:a16="http://schemas.microsoft.com/office/drawing/2014/main" val="3414940957"/>
                    </a:ext>
                  </a:extLst>
                </a:gridCol>
                <a:gridCol w="1001695">
                  <a:extLst>
                    <a:ext uri="{9D8B030D-6E8A-4147-A177-3AD203B41FA5}">
                      <a16:colId xmlns:a16="http://schemas.microsoft.com/office/drawing/2014/main" val="951700284"/>
                    </a:ext>
                  </a:extLst>
                </a:gridCol>
              </a:tblGrid>
              <a:tr h="550413">
                <a:tc>
                  <a:txBody>
                    <a:bodyPr/>
                    <a:lstStyle/>
                    <a:p>
                      <a:r>
                        <a:rPr lang="pt-BR" sz="1200" dirty="0"/>
                        <a:t>Tipo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Título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Data</a:t>
                      </a:r>
                    </a:p>
                    <a:p>
                      <a:pPr algn="ctr"/>
                      <a:r>
                        <a:rPr lang="pt-BR" sz="1200" dirty="0"/>
                        <a:t> Início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Data</a:t>
                      </a:r>
                    </a:p>
                    <a:p>
                      <a:pPr algn="ctr"/>
                      <a:r>
                        <a:rPr lang="pt-BR" sz="1200" dirty="0"/>
                        <a:t>Término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126610"/>
                  </a:ext>
                </a:extLst>
              </a:tr>
              <a:tr h="320317">
                <a:tc>
                  <a:txBody>
                    <a:bodyPr/>
                    <a:lstStyle/>
                    <a:p>
                      <a:r>
                        <a:rPr lang="pt-BR" sz="1000" dirty="0"/>
                        <a:t>Projeto de Extensão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Terapia analítica-comportamental: reflexões, organização e preparação de atendimento online no contexto da pandemia.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31/08/2020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15/11/2021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578846"/>
                  </a:ext>
                </a:extLst>
              </a:tr>
              <a:tr h="393923">
                <a:tc>
                  <a:txBody>
                    <a:bodyPr/>
                    <a:lstStyle/>
                    <a:p>
                      <a:r>
                        <a:rPr lang="pt-BR" sz="1000" dirty="0"/>
                        <a:t>Eventos de Extensão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VI Jornada SUAS  no contexto de pandemia: como respirar?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26/11/2020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27/11/2020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865518"/>
                  </a:ext>
                </a:extLst>
              </a:tr>
              <a:tr h="3939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/>
                        <a:t>Eventos de Extensão</a:t>
                      </a:r>
                    </a:p>
                    <a:p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Roda de Conversa: Acompanhamento Terapêutico em Tempos de Pandemia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22/09/2020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17/10/2020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047234"/>
                  </a:ext>
                </a:extLst>
              </a:tr>
              <a:tr h="393923">
                <a:tc>
                  <a:txBody>
                    <a:bodyPr/>
                    <a:lstStyle/>
                    <a:p>
                      <a:r>
                        <a:rPr lang="pt-BR" sz="1000" dirty="0"/>
                        <a:t>Prestação de Serviços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Projeto </a:t>
                      </a:r>
                      <a:r>
                        <a:rPr lang="pt-BR" sz="1000" dirty="0" err="1"/>
                        <a:t>psy</a:t>
                      </a:r>
                      <a:r>
                        <a:rPr lang="pt-BR" sz="1000" dirty="0"/>
                        <a:t>-covid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31/07/2020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31/08/2020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1704010"/>
                  </a:ext>
                </a:extLst>
              </a:tr>
              <a:tr h="3939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/>
                        <a:t>Eventos e Palestras</a:t>
                      </a:r>
                    </a:p>
                    <a:p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Bate papo CNE e SERES/MEC: Aulas práticas nas IES em tempos de COVID-19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16/06/2020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16/06/2020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892868"/>
                  </a:ext>
                </a:extLst>
              </a:tr>
              <a:tr h="4294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/>
                        <a:t>Eventos e Palestras</a:t>
                      </a:r>
                    </a:p>
                    <a:p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Desafios e possibilidades do suporte psicológico ao luto em contexto grupal online no contexto da COVID-19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03/12/2020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05/12/2020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944957"/>
                  </a:ext>
                </a:extLst>
              </a:tr>
              <a:tr h="425336">
                <a:tc>
                  <a:txBody>
                    <a:bodyPr/>
                    <a:lstStyle/>
                    <a:p>
                      <a:r>
                        <a:rPr lang="pt-BR" sz="1000" dirty="0"/>
                        <a:t>Cursos de Extensão de Curta Duração (participante)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1ª Conferencia sobre luto e covid-19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28/11/2020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28/11/2020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35755"/>
                  </a:ext>
                </a:extLst>
              </a:tr>
              <a:tr h="308610">
                <a:tc>
                  <a:txBody>
                    <a:bodyPr/>
                    <a:lstStyle/>
                    <a:p>
                      <a:r>
                        <a:rPr lang="pt-BR" sz="1000" dirty="0"/>
                        <a:t>Banca Externa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Representações Sociais sobre o corpo múltiplo no contexto da COVID-19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24/11/2020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24/11/2020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589256"/>
                  </a:ext>
                </a:extLst>
              </a:tr>
              <a:tr h="4253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/>
                        <a:t>Eventos e Palestras</a:t>
                      </a:r>
                    </a:p>
                    <a:p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/>
                        <a:t>Mapeo de programas con hombres agresores en Brasil: aprendizajes en un campo complejo y desafíos en la era </a:t>
                      </a:r>
                      <a:r>
                        <a:rPr lang="es-ES" sz="1000" dirty="0" err="1"/>
                        <a:t>covid</a:t>
                      </a:r>
                      <a:endParaRPr lang="pt-BR" sz="1000" dirty="0"/>
                    </a:p>
                    <a:p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19/11/2020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19/11/2020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279703"/>
                  </a:ext>
                </a:extLst>
              </a:tr>
              <a:tr h="425336">
                <a:tc>
                  <a:txBody>
                    <a:bodyPr/>
                    <a:lstStyle/>
                    <a:p>
                      <a:r>
                        <a:rPr lang="pt-BR" sz="1000" dirty="0"/>
                        <a:t>Publicação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Justo, A. M.; Bousfield, A. B. S.; </a:t>
                      </a:r>
                      <a:r>
                        <a:rPr lang="en-US" sz="1000" dirty="0" err="1"/>
                        <a:t>Giacomozzi</a:t>
                      </a:r>
                      <a:r>
                        <a:rPr lang="en-US" sz="1000" dirty="0"/>
                        <a:t>, A. I.; &amp; Camargo, B. V. (2020). Communication, Social Representations and Prevention - Information Polarization on COVID-19 in Brazil. Papers on Social Representations, X (X)- X.1-X.18. http://psr.iscte-iul.pt/index.php/PSR/article/view/533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10/11/2020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10/11/2020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192218"/>
                  </a:ext>
                </a:extLst>
              </a:tr>
              <a:tr h="4253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/>
                        <a:t>Curso de Extensão</a:t>
                      </a:r>
                    </a:p>
                    <a:p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Ensino Remoto Emergencial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03/09/2020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17/12/2020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076442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A3CC0EB2-27BE-414C-A5E9-AA9CEB78578C}"/>
              </a:ext>
            </a:extLst>
          </p:cNvPr>
          <p:cNvSpPr txBox="1"/>
          <p:nvPr/>
        </p:nvSpPr>
        <p:spPr>
          <a:xfrm>
            <a:off x="491232" y="292963"/>
            <a:ext cx="112095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Ações de Extensão e Atividades Docentes relacionadas aos temas:</a:t>
            </a:r>
          </a:p>
          <a:p>
            <a:pPr algn="ctr"/>
            <a:r>
              <a:rPr lang="pt-BR" sz="1400" dirty="0"/>
              <a:t> ‘</a:t>
            </a:r>
            <a:r>
              <a:rPr lang="pt-BR" sz="1400" b="1" dirty="0"/>
              <a:t>COVID-19/Novo Coronavírus/Pandemia/Distanciamento/Isolamento Social/Ensino remoto/Trabalho remoto</a:t>
            </a:r>
            <a:r>
              <a:rPr lang="pt-BR" sz="1400" dirty="0"/>
              <a:t>’</a:t>
            </a:r>
          </a:p>
          <a:p>
            <a:pPr algn="ctr"/>
            <a:r>
              <a:rPr lang="pt-BR" sz="1400" dirty="0"/>
              <a:t>Departamento de Psicologia  (registros entre 17/06 a 31/12/2020)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60E8B41-9921-4E20-92AE-BDC02BE03D59}"/>
              </a:ext>
            </a:extLst>
          </p:cNvPr>
          <p:cNvSpPr txBox="1"/>
          <p:nvPr/>
        </p:nvSpPr>
        <p:spPr>
          <a:xfrm>
            <a:off x="266329" y="6407530"/>
            <a:ext cx="10999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/>
              <a:t>Fonte: Sistema Integrado de Gerenciamento de Projetos de Pesquisa e de Extensão (SIGPEX) </a:t>
            </a:r>
            <a:r>
              <a:rPr lang="pt-BR" sz="1200" dirty="0">
                <a:hlinkClick r:id="rId2"/>
              </a:rPr>
              <a:t>https://sigpex.sistemas.ufsc.br/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4269460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4">
            <a:extLst>
              <a:ext uri="{FF2B5EF4-FFF2-40B4-BE49-F238E27FC236}">
                <a16:creationId xmlns:a16="http://schemas.microsoft.com/office/drawing/2014/main" id="{29D5BFC7-96E4-4B6F-B7A3-C697B22AFB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839222"/>
              </p:ext>
            </p:extLst>
          </p:nvPr>
        </p:nvGraphicFramePr>
        <p:xfrm>
          <a:off x="400975" y="1167620"/>
          <a:ext cx="11209537" cy="4792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325">
                  <a:extLst>
                    <a:ext uri="{9D8B030D-6E8A-4147-A177-3AD203B41FA5}">
                      <a16:colId xmlns:a16="http://schemas.microsoft.com/office/drawing/2014/main" val="3735867709"/>
                    </a:ext>
                  </a:extLst>
                </a:gridCol>
                <a:gridCol w="7586340">
                  <a:extLst>
                    <a:ext uri="{9D8B030D-6E8A-4147-A177-3AD203B41FA5}">
                      <a16:colId xmlns:a16="http://schemas.microsoft.com/office/drawing/2014/main" val="314903066"/>
                    </a:ext>
                  </a:extLst>
                </a:gridCol>
                <a:gridCol w="1003177">
                  <a:extLst>
                    <a:ext uri="{9D8B030D-6E8A-4147-A177-3AD203B41FA5}">
                      <a16:colId xmlns:a16="http://schemas.microsoft.com/office/drawing/2014/main" val="3414940957"/>
                    </a:ext>
                  </a:extLst>
                </a:gridCol>
                <a:gridCol w="1001695">
                  <a:extLst>
                    <a:ext uri="{9D8B030D-6E8A-4147-A177-3AD203B41FA5}">
                      <a16:colId xmlns:a16="http://schemas.microsoft.com/office/drawing/2014/main" val="951700284"/>
                    </a:ext>
                  </a:extLst>
                </a:gridCol>
              </a:tblGrid>
              <a:tr h="550413">
                <a:tc>
                  <a:txBody>
                    <a:bodyPr/>
                    <a:lstStyle/>
                    <a:p>
                      <a:r>
                        <a:rPr lang="pt-BR" sz="1200" dirty="0"/>
                        <a:t>Tipo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Título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Data</a:t>
                      </a:r>
                    </a:p>
                    <a:p>
                      <a:pPr algn="ctr"/>
                      <a:r>
                        <a:rPr lang="pt-BR" sz="1200" dirty="0"/>
                        <a:t> Início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Data</a:t>
                      </a:r>
                    </a:p>
                    <a:p>
                      <a:pPr algn="ctr"/>
                      <a:r>
                        <a:rPr lang="pt-BR" sz="1200" dirty="0"/>
                        <a:t>Término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126610"/>
                  </a:ext>
                </a:extLst>
              </a:tr>
              <a:tr h="4250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/>
                        <a:t>Eventos e Palestras</a:t>
                      </a:r>
                    </a:p>
                    <a:p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O luto no contexto da Covid-19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26/10/2020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26/10/2020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578846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/>
                        <a:t>Publicação</a:t>
                      </a:r>
                    </a:p>
                    <a:p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Luto em tempos de Covid-19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16/10/2020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16/10/2020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865518"/>
                  </a:ext>
                </a:extLst>
              </a:tr>
              <a:tr h="3939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/>
                        <a:t>Eventos e Palestras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Live COVID 19 e desigualdades sociais: um debate sobre justiça ambiental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06/08/2020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06/08/2020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047234"/>
                  </a:ext>
                </a:extLst>
              </a:tr>
              <a:tr h="3939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/>
                        <a:t>Eventos e Palestras</a:t>
                      </a:r>
                    </a:p>
                    <a:p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Psicologia Positiva nas Organizações e no Trabalho - conceitos fundamentais e sentidos aplicados/Vidas que Mudaram - contribuições da Psicologia Positiva para situações de Isolamento e de Distanciamento 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23/10/2020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23/10/2020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1704010"/>
                  </a:ext>
                </a:extLst>
              </a:tr>
              <a:tr h="4294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/>
                        <a:t>Publicação</a:t>
                      </a:r>
                    </a:p>
                    <a:p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Pietro, D. S., Antunes, G. T., Zanini, I. L., Amaral, M., Menezes, M., &amp; Vieira, M. L. (2020). Desafios da família em tempos de distanciamento social. 1ª ed. livro digital. Recife: Even3 Publicações. ISBN: 978-65-88243-14-5. https://doi.org/10.29327/519540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28/09/2020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28/09/2020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944957"/>
                  </a:ext>
                </a:extLst>
              </a:tr>
              <a:tr h="4253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/>
                        <a:t>Eventos e Palestras</a:t>
                      </a:r>
                    </a:p>
                    <a:p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Nossa Saúde - Abuso de Álcool e Drogas no Isolamento - 06/07/20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06/07/2020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06/07/2020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35755"/>
                  </a:ext>
                </a:extLst>
              </a:tr>
              <a:tr h="4253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/>
                        <a:t>Eventos e Palestras</a:t>
                      </a:r>
                    </a:p>
                    <a:p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Conversas sobre o Depois: O uso de drogas e os impactos que a quarentena e o isolamento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25/06/2020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25/06/2020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589256"/>
                  </a:ext>
                </a:extLst>
              </a:tr>
              <a:tr h="4253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/>
                        <a:t>Eventos e Palestras</a:t>
                      </a:r>
                    </a:p>
                    <a:p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Conversando sobre saúde mental e trabalho remoto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25/06/2020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25/06/2020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279703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/>
                        <a:t>Eventos e Palestras</a:t>
                      </a:r>
                    </a:p>
                    <a:p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PPCC na disciplina Psicologia e processos educacionais: relato de uma prática no ensino remoto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18/11/2020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21/11/2020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192218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/>
                        <a:t>Eventos e Palestras</a:t>
                      </a:r>
                    </a:p>
                    <a:p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Relatos de sofrimento ético-político de docentes em trabalho remoto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29/10/2020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/>
                        <a:t>04/11/2020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8716423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A3CC0EB2-27BE-414C-A5E9-AA9CEB78578C}"/>
              </a:ext>
            </a:extLst>
          </p:cNvPr>
          <p:cNvSpPr txBox="1"/>
          <p:nvPr/>
        </p:nvSpPr>
        <p:spPr>
          <a:xfrm>
            <a:off x="491232" y="292963"/>
            <a:ext cx="112095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Ações de Extensão e Atividades Docentes relacionadas aos temas:</a:t>
            </a:r>
          </a:p>
          <a:p>
            <a:pPr algn="ctr"/>
            <a:r>
              <a:rPr lang="pt-BR" sz="1400" dirty="0"/>
              <a:t> ‘</a:t>
            </a:r>
            <a:r>
              <a:rPr lang="pt-BR" sz="1400" b="1" dirty="0"/>
              <a:t>COVID-19/Novo Coronavírus/Pandemia/Distanciamento/Isolamento Social/Ensino remoto/Trabalho remoto</a:t>
            </a:r>
            <a:r>
              <a:rPr lang="pt-BR" sz="1400" dirty="0"/>
              <a:t>’</a:t>
            </a:r>
          </a:p>
          <a:p>
            <a:pPr algn="ctr"/>
            <a:r>
              <a:rPr lang="pt-BR" sz="1400" dirty="0"/>
              <a:t>Departamento de Psicologia  (registros entre 17/06 a 31/12/2020)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60E8B41-9921-4E20-92AE-BDC02BE03D59}"/>
              </a:ext>
            </a:extLst>
          </p:cNvPr>
          <p:cNvSpPr txBox="1"/>
          <p:nvPr/>
        </p:nvSpPr>
        <p:spPr>
          <a:xfrm>
            <a:off x="266329" y="6407530"/>
            <a:ext cx="10999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/>
              <a:t>Fonte: Sistema Integrado de Gerenciamento de Projetos de Pesquisa e de Extensão (SIGPEX) </a:t>
            </a:r>
            <a:r>
              <a:rPr lang="pt-BR" sz="1200" dirty="0">
                <a:hlinkClick r:id="rId2"/>
              </a:rPr>
              <a:t>https://sigpex.sistemas.ufsc.br/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1438261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DD17C7-1189-4809-B2D5-FB0923042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Integrado de Gerenciamento de Projetos de Pesquisa e de Extensão (SIGPEX)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6DBB70-2A0F-450D-A886-ADE32ACBA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b="1" dirty="0"/>
              <a:t>PESQUISA NO PERÍODO DE 17/06/2020 A 31/12/2020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/>
          </a:p>
          <a:p>
            <a:pPr algn="just"/>
            <a:r>
              <a:rPr lang="pt-BR" dirty="0"/>
              <a:t>Ações de Extensão aprovadas e encerradas.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Atividades Docentes aprovadas e encerradas.</a:t>
            </a:r>
          </a:p>
          <a:p>
            <a:pPr marL="0" indent="0" algn="just">
              <a:buNone/>
            </a:pP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2F7FD48-4D44-4A25-AB8B-13093F282F78}"/>
              </a:ext>
            </a:extLst>
          </p:cNvPr>
          <p:cNvSpPr txBox="1"/>
          <p:nvPr/>
        </p:nvSpPr>
        <p:spPr>
          <a:xfrm>
            <a:off x="888631" y="1740023"/>
            <a:ext cx="3498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Fonte:</a:t>
            </a:r>
          </a:p>
        </p:txBody>
      </p:sp>
    </p:spTree>
    <p:extLst>
      <p:ext uri="{BB962C8B-B14F-4D97-AF65-F5344CB8AC3E}">
        <p14:creationId xmlns:p14="http://schemas.microsoft.com/office/powerpoint/2010/main" val="3948781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56DEF1-96C8-42AD-ACBC-A2BE78CEC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430</a:t>
            </a:r>
            <a:r>
              <a:rPr lang="pt-BR" dirty="0">
                <a:solidFill>
                  <a:srgbClr val="FFFF00"/>
                </a:solidFill>
              </a:rPr>
              <a:t> Registros de Ações de Extensão e Atividades Docentes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FC698604-06AE-45BC-8BF5-82E66C897A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1874562"/>
              </p:ext>
            </p:extLst>
          </p:nvPr>
        </p:nvGraphicFramePr>
        <p:xfrm>
          <a:off x="5492147" y="572455"/>
          <a:ext cx="6281738" cy="524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FF79143D-1CB7-4262-B029-E8A5EB87F272}"/>
              </a:ext>
            </a:extLst>
          </p:cNvPr>
          <p:cNvSpPr txBox="1"/>
          <p:nvPr/>
        </p:nvSpPr>
        <p:spPr>
          <a:xfrm>
            <a:off x="888631" y="1740023"/>
            <a:ext cx="3498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Período: 17/06 a 31/12/20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FD92253-E567-4E31-97C8-68D00AAAC406}"/>
              </a:ext>
            </a:extLst>
          </p:cNvPr>
          <p:cNvSpPr txBox="1"/>
          <p:nvPr/>
        </p:nvSpPr>
        <p:spPr>
          <a:xfrm>
            <a:off x="266329" y="6407530"/>
            <a:ext cx="10999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/>
              <a:t>Fonte: Sistema Integrado de Gerenciamento de Projetos de Pesquisa e de Extensão (SIGPEX) </a:t>
            </a:r>
            <a:r>
              <a:rPr lang="pt-BR" sz="1200" dirty="0">
                <a:hlinkClick r:id="rId3"/>
              </a:rPr>
              <a:t>https://sigpex.sistemas.ufsc.br/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1089942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51FC88-F6CC-4717-BEA8-4D344B0E1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63</a:t>
            </a:r>
            <a:r>
              <a:rPr lang="pt-BR" dirty="0">
                <a:solidFill>
                  <a:srgbClr val="FFFF00"/>
                </a:solidFill>
              </a:rPr>
              <a:t> Registros de Ações de Extensão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3C895548-55AB-41A3-948A-8874B481AC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0745320"/>
              </p:ext>
            </p:extLst>
          </p:nvPr>
        </p:nvGraphicFramePr>
        <p:xfrm>
          <a:off x="5118100" y="803275"/>
          <a:ext cx="6281738" cy="524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C25AA6E9-D8BC-4046-8623-E3CE2AF4D509}"/>
              </a:ext>
            </a:extLst>
          </p:cNvPr>
          <p:cNvSpPr txBox="1"/>
          <p:nvPr/>
        </p:nvSpPr>
        <p:spPr>
          <a:xfrm>
            <a:off x="888631" y="1740023"/>
            <a:ext cx="3498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Período: 17/06 a 31/12/20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E24A2ED-2640-430E-A841-417980E020D7}"/>
              </a:ext>
            </a:extLst>
          </p:cNvPr>
          <p:cNvSpPr txBox="1"/>
          <p:nvPr/>
        </p:nvSpPr>
        <p:spPr>
          <a:xfrm>
            <a:off x="266329" y="6407530"/>
            <a:ext cx="10999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/>
              <a:t>Fonte: Sistema Integrado de Gerenciamento de Projetos de Pesquisa e de Extensão (SIGPEX) </a:t>
            </a:r>
            <a:r>
              <a:rPr lang="pt-BR" sz="1200" dirty="0">
                <a:hlinkClick r:id="rId3"/>
              </a:rPr>
              <a:t>https://sigpex.sistemas.ufsc.br/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1731737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CF1AEC-2E22-40A0-8720-8FE61B929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825" y="2349925"/>
            <a:ext cx="4003829" cy="2456442"/>
          </a:xfrm>
        </p:spPr>
        <p:txBody>
          <a:bodyPr>
            <a:noAutofit/>
          </a:bodyPr>
          <a:lstStyle/>
          <a:p>
            <a:r>
              <a:rPr lang="pt-BR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57 </a:t>
            </a:r>
            <a:r>
              <a:rPr lang="pt-BR" sz="3200" dirty="0">
                <a:solidFill>
                  <a:srgbClr val="FFFF00"/>
                </a:solidFill>
              </a:rPr>
              <a:t>Registros de Atividades Docentes:</a:t>
            </a:r>
            <a:br>
              <a:rPr lang="pt-BR" sz="3200" dirty="0">
                <a:solidFill>
                  <a:srgbClr val="FFFF00"/>
                </a:solidFill>
              </a:rPr>
            </a:br>
            <a:r>
              <a:rPr lang="pt-BR" sz="3200" dirty="0">
                <a:solidFill>
                  <a:srgbClr val="FFFF00"/>
                </a:solidFill>
              </a:rPr>
              <a:t>Publicações</a:t>
            </a:r>
            <a:br>
              <a:rPr lang="pt-BR" sz="3200" dirty="0">
                <a:solidFill>
                  <a:srgbClr val="FFFF00"/>
                </a:solidFill>
              </a:rPr>
            </a:br>
            <a:r>
              <a:rPr lang="pt-BR" sz="3200" dirty="0">
                <a:solidFill>
                  <a:srgbClr val="FFFF00"/>
                </a:solidFill>
              </a:rPr>
              <a:t>de Artigos em Periódicos Acadêmicos</a:t>
            </a:r>
            <a:br>
              <a:rPr lang="pt-BR" sz="3200" dirty="0">
                <a:solidFill>
                  <a:srgbClr val="FFFF00"/>
                </a:solidFill>
              </a:rPr>
            </a:br>
            <a:r>
              <a:rPr lang="pt-BR" sz="3200" dirty="0">
                <a:solidFill>
                  <a:srgbClr val="FFFF00"/>
                </a:solidFill>
              </a:rPr>
              <a:t>2020-2 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9C1FEB6C-CBE4-4EF5-96F0-8C968BC5FE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198210"/>
              </p:ext>
            </p:extLst>
          </p:nvPr>
        </p:nvGraphicFramePr>
        <p:xfrm>
          <a:off x="4591051" y="536945"/>
          <a:ext cx="7496174" cy="524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>
            <a:extLst>
              <a:ext uri="{FF2B5EF4-FFF2-40B4-BE49-F238E27FC236}">
                <a16:creationId xmlns:a16="http://schemas.microsoft.com/office/drawing/2014/main" id="{B5B07563-BDB4-496F-BA1F-A6B51BBC780F}"/>
              </a:ext>
            </a:extLst>
          </p:cNvPr>
          <p:cNvSpPr/>
          <p:nvPr/>
        </p:nvSpPr>
        <p:spPr>
          <a:xfrm>
            <a:off x="1180670" y="1761763"/>
            <a:ext cx="29149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dirty="0"/>
              <a:t>Período: 17/06 a 31/12/20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4E564E6-EF82-4936-82CC-07517C4D8187}"/>
              </a:ext>
            </a:extLst>
          </p:cNvPr>
          <p:cNvSpPr txBox="1"/>
          <p:nvPr/>
        </p:nvSpPr>
        <p:spPr>
          <a:xfrm>
            <a:off x="266329" y="6407530"/>
            <a:ext cx="10999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/>
              <a:t>Fonte: Sistema Integrado de Gerenciamento de Projetos de Pesquisa e de Extensão (SIGPEX) </a:t>
            </a:r>
            <a:r>
              <a:rPr lang="pt-BR" sz="1200" dirty="0">
                <a:hlinkClick r:id="rId3"/>
              </a:rPr>
              <a:t>https://sigpex.sistemas.ufsc.br/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12734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4375F5-B0AA-4D16-9983-330F30218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69" y="2349925"/>
            <a:ext cx="4057095" cy="2456442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59 </a:t>
            </a:r>
            <a:r>
              <a:rPr lang="pt-BR" sz="4000" dirty="0">
                <a:solidFill>
                  <a:srgbClr val="FFFF00"/>
                </a:solidFill>
              </a:rPr>
              <a:t>Registros de </a:t>
            </a:r>
            <a:r>
              <a:rPr lang="pt-BR" dirty="0">
                <a:solidFill>
                  <a:srgbClr val="FFFF00"/>
                </a:solidFill>
              </a:rPr>
              <a:t>Atividades Docentes:</a:t>
            </a:r>
            <a:br>
              <a:rPr lang="pt-BR" dirty="0">
                <a:solidFill>
                  <a:srgbClr val="FFFF00"/>
                </a:solidFill>
              </a:rPr>
            </a:br>
            <a:r>
              <a:rPr lang="pt-BR" dirty="0">
                <a:solidFill>
                  <a:srgbClr val="FFFF00"/>
                </a:solidFill>
              </a:rPr>
              <a:t>Revisões de Artigos Científicos</a:t>
            </a:r>
            <a:br>
              <a:rPr lang="pt-BR" dirty="0">
                <a:solidFill>
                  <a:srgbClr val="FFFF00"/>
                </a:solidFill>
              </a:rPr>
            </a:br>
            <a:r>
              <a:rPr lang="pt-BR" dirty="0">
                <a:solidFill>
                  <a:srgbClr val="FFFF00"/>
                </a:solidFill>
              </a:rPr>
              <a:t>2020-2 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69B7065A-081E-4D5E-A65C-2C37B5C495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6296303"/>
              </p:ext>
            </p:extLst>
          </p:nvPr>
        </p:nvGraphicFramePr>
        <p:xfrm>
          <a:off x="5197999" y="368269"/>
          <a:ext cx="6281738" cy="524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>
            <a:extLst>
              <a:ext uri="{FF2B5EF4-FFF2-40B4-BE49-F238E27FC236}">
                <a16:creationId xmlns:a16="http://schemas.microsoft.com/office/drawing/2014/main" id="{8B0B6F7B-7189-4848-92BC-D59A23B65F5D}"/>
              </a:ext>
            </a:extLst>
          </p:cNvPr>
          <p:cNvSpPr/>
          <p:nvPr/>
        </p:nvSpPr>
        <p:spPr>
          <a:xfrm>
            <a:off x="1214156" y="1769766"/>
            <a:ext cx="29228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/>
              <a:t>Período: 17/06 a 31/12/20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CBD3C40-AF8D-4E51-AEAB-AD85508A596B}"/>
              </a:ext>
            </a:extLst>
          </p:cNvPr>
          <p:cNvSpPr txBox="1"/>
          <p:nvPr/>
        </p:nvSpPr>
        <p:spPr>
          <a:xfrm>
            <a:off x="266329" y="6407530"/>
            <a:ext cx="10999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/>
              <a:t>Fonte: Sistema Integrado de Gerenciamento de Projetos de Pesquisa e de Extensão (SIGPEX) </a:t>
            </a:r>
            <a:r>
              <a:rPr lang="pt-BR" sz="1200" dirty="0">
                <a:hlinkClick r:id="rId3"/>
              </a:rPr>
              <a:t>https://sigpex.sistemas.ufsc.br/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803626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88CF55-6AD2-4CDA-BE8E-4BAFFC44D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178" y="2358803"/>
            <a:ext cx="4047353" cy="2456442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</a:t>
            </a:r>
            <a:r>
              <a:rPr lang="pt-BR" dirty="0">
                <a:solidFill>
                  <a:srgbClr val="FFFF00"/>
                </a:solidFill>
              </a:rPr>
              <a:t>  </a:t>
            </a:r>
            <a:r>
              <a:rPr lang="pt-BR" sz="4000" dirty="0">
                <a:solidFill>
                  <a:srgbClr val="FFFF00"/>
                </a:solidFill>
              </a:rPr>
              <a:t>Registros de </a:t>
            </a:r>
            <a:r>
              <a:rPr lang="pt-BR" dirty="0">
                <a:solidFill>
                  <a:srgbClr val="FFFF00"/>
                </a:solidFill>
              </a:rPr>
              <a:t>Atividades Docentes:</a:t>
            </a:r>
            <a:br>
              <a:rPr lang="pt-BR" dirty="0">
                <a:solidFill>
                  <a:srgbClr val="FFFF00"/>
                </a:solidFill>
              </a:rPr>
            </a:br>
            <a:r>
              <a:rPr lang="pt-BR" dirty="0">
                <a:solidFill>
                  <a:srgbClr val="FFFF00"/>
                </a:solidFill>
              </a:rPr>
              <a:t>Publicações de Livros e Capítulos de Livros</a:t>
            </a:r>
            <a:br>
              <a:rPr lang="pt-BR" dirty="0">
                <a:solidFill>
                  <a:srgbClr val="FFFF00"/>
                </a:solidFill>
              </a:rPr>
            </a:br>
            <a:r>
              <a:rPr lang="pt-BR" dirty="0">
                <a:solidFill>
                  <a:srgbClr val="FFFF00"/>
                </a:solidFill>
              </a:rPr>
              <a:t>2020-2 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3798A62B-E874-4229-BEA9-388FF1CCB3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1737488"/>
              </p:ext>
            </p:extLst>
          </p:nvPr>
        </p:nvGraphicFramePr>
        <p:xfrm>
          <a:off x="5131092" y="536945"/>
          <a:ext cx="6281738" cy="524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>
            <a:extLst>
              <a:ext uri="{FF2B5EF4-FFF2-40B4-BE49-F238E27FC236}">
                <a16:creationId xmlns:a16="http://schemas.microsoft.com/office/drawing/2014/main" id="{56852A4E-8427-4821-B055-6FC5C26D4692}"/>
              </a:ext>
            </a:extLst>
          </p:cNvPr>
          <p:cNvSpPr/>
          <p:nvPr/>
        </p:nvSpPr>
        <p:spPr>
          <a:xfrm>
            <a:off x="1356198" y="1761763"/>
            <a:ext cx="29317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/>
              <a:t>Período: 17/06 a 31/12/20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93F3B4E-D2CA-4E20-AE23-B594B71BD1E6}"/>
              </a:ext>
            </a:extLst>
          </p:cNvPr>
          <p:cNvSpPr txBox="1"/>
          <p:nvPr/>
        </p:nvSpPr>
        <p:spPr>
          <a:xfrm>
            <a:off x="266329" y="6407530"/>
            <a:ext cx="10999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/>
              <a:t>Fonte: Sistema Integrado de Gerenciamento de Projetos de Pesquisa e de Extensão (SIGPEX) </a:t>
            </a:r>
            <a:r>
              <a:rPr lang="pt-BR" sz="1200" dirty="0">
                <a:hlinkClick r:id="rId3"/>
              </a:rPr>
              <a:t>https://sigpex.sistemas.ufsc.br/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840357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D1E2CB-6883-4B65-A2B2-33438B7E3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 </a:t>
            </a:r>
            <a:r>
              <a:rPr lang="pt-BR" sz="3200" dirty="0">
                <a:solidFill>
                  <a:srgbClr val="FFFF00"/>
                </a:solidFill>
              </a:rPr>
              <a:t>Registros de Atividades Docentes:</a:t>
            </a:r>
            <a:br>
              <a:rPr lang="pt-BR" sz="3200" dirty="0">
                <a:solidFill>
                  <a:srgbClr val="FFFF00"/>
                </a:solidFill>
              </a:rPr>
            </a:br>
            <a:r>
              <a:rPr lang="pt-BR" sz="3200" dirty="0">
                <a:solidFill>
                  <a:srgbClr val="FFFF00"/>
                </a:solidFill>
              </a:rPr>
              <a:t>Publicações - </a:t>
            </a:r>
            <a:br>
              <a:rPr lang="pt-BR" sz="3200" dirty="0">
                <a:solidFill>
                  <a:srgbClr val="FFFF00"/>
                </a:solidFill>
              </a:rPr>
            </a:br>
            <a:r>
              <a:rPr lang="pt-BR" sz="3200" dirty="0">
                <a:solidFill>
                  <a:srgbClr val="FFFF00"/>
                </a:solidFill>
              </a:rPr>
              <a:t>Outras Formas</a:t>
            </a:r>
            <a:br>
              <a:rPr lang="pt-BR" sz="3200" dirty="0">
                <a:solidFill>
                  <a:srgbClr val="FFFF00"/>
                </a:solidFill>
              </a:rPr>
            </a:br>
            <a:r>
              <a:rPr lang="pt-BR" sz="3200" dirty="0">
                <a:solidFill>
                  <a:srgbClr val="FFFF00"/>
                </a:solidFill>
              </a:rPr>
              <a:t>2020-2 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F3E53DBC-EBE5-4F2D-8A52-45B34BB471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7320428"/>
              </p:ext>
            </p:extLst>
          </p:nvPr>
        </p:nvGraphicFramePr>
        <p:xfrm>
          <a:off x="5118100" y="803275"/>
          <a:ext cx="6281738" cy="524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>
            <a:extLst>
              <a:ext uri="{FF2B5EF4-FFF2-40B4-BE49-F238E27FC236}">
                <a16:creationId xmlns:a16="http://schemas.microsoft.com/office/drawing/2014/main" id="{B02B33FA-6E4E-4261-AA83-8D716026A640}"/>
              </a:ext>
            </a:extLst>
          </p:cNvPr>
          <p:cNvSpPr/>
          <p:nvPr/>
        </p:nvSpPr>
        <p:spPr>
          <a:xfrm>
            <a:off x="1116501" y="1735130"/>
            <a:ext cx="31714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/>
              <a:t>Período: 17/06 a 31/12/20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3E33558-A7A2-45ED-B2F7-5A8C7CAF149D}"/>
              </a:ext>
            </a:extLst>
          </p:cNvPr>
          <p:cNvSpPr txBox="1"/>
          <p:nvPr/>
        </p:nvSpPr>
        <p:spPr>
          <a:xfrm>
            <a:off x="266329" y="6407530"/>
            <a:ext cx="10999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/>
              <a:t>Fonte: Sistema Integrado de Gerenciamento de Projetos de Pesquisa e de Extensão (SIGPEX) </a:t>
            </a:r>
            <a:r>
              <a:rPr lang="pt-BR" sz="1200" dirty="0">
                <a:hlinkClick r:id="rId3"/>
              </a:rPr>
              <a:t>https://sigpex.sistemas.ufsc.br/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0833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2475BE-814D-487F-B497-8452A1081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159</a:t>
            </a:r>
            <a:r>
              <a:rPr lang="pt-BR" dirty="0">
                <a:solidFill>
                  <a:srgbClr val="FFFF00"/>
                </a:solidFill>
              </a:rPr>
              <a:t> </a:t>
            </a:r>
            <a:r>
              <a:rPr lang="pt-BR" sz="4000" dirty="0">
                <a:solidFill>
                  <a:srgbClr val="FFFF00"/>
                </a:solidFill>
              </a:rPr>
              <a:t>Registros de </a:t>
            </a:r>
            <a:r>
              <a:rPr lang="pt-BR" dirty="0">
                <a:solidFill>
                  <a:srgbClr val="FFFF00"/>
                </a:solidFill>
              </a:rPr>
              <a:t>Atividades Docentes:</a:t>
            </a:r>
            <a:br>
              <a:rPr lang="pt-BR" dirty="0">
                <a:solidFill>
                  <a:srgbClr val="FFFF00"/>
                </a:solidFill>
              </a:rPr>
            </a:br>
            <a:r>
              <a:rPr lang="pt-BR" dirty="0">
                <a:solidFill>
                  <a:srgbClr val="FFFF00"/>
                </a:solidFill>
              </a:rPr>
              <a:t>Outras Formas</a:t>
            </a:r>
            <a:br>
              <a:rPr lang="pt-BR" dirty="0">
                <a:solidFill>
                  <a:srgbClr val="FFFF00"/>
                </a:solidFill>
              </a:rPr>
            </a:br>
            <a:r>
              <a:rPr lang="pt-BR" dirty="0">
                <a:solidFill>
                  <a:srgbClr val="FFFF00"/>
                </a:solidFill>
              </a:rPr>
              <a:t>2020-2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C7DA9026-5CB3-4172-8F8A-2320A64E30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7978166"/>
              </p:ext>
            </p:extLst>
          </p:nvPr>
        </p:nvGraphicFramePr>
        <p:xfrm>
          <a:off x="5118100" y="803275"/>
          <a:ext cx="6281738" cy="524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>
            <a:extLst>
              <a:ext uri="{FF2B5EF4-FFF2-40B4-BE49-F238E27FC236}">
                <a16:creationId xmlns:a16="http://schemas.microsoft.com/office/drawing/2014/main" id="{613B1820-A2A1-434F-AE50-9BBC7364ED99}"/>
              </a:ext>
            </a:extLst>
          </p:cNvPr>
          <p:cNvSpPr/>
          <p:nvPr/>
        </p:nvSpPr>
        <p:spPr>
          <a:xfrm>
            <a:off x="1079046" y="1802603"/>
            <a:ext cx="31181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/>
              <a:t>Período: 17/06 a 31/12/20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B86773F-4572-4008-B1C9-89A2A104DA13}"/>
              </a:ext>
            </a:extLst>
          </p:cNvPr>
          <p:cNvSpPr txBox="1"/>
          <p:nvPr/>
        </p:nvSpPr>
        <p:spPr>
          <a:xfrm>
            <a:off x="266329" y="6407530"/>
            <a:ext cx="109994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/>
              <a:t>Fonte: Sistema Integrado de Gerenciamento de Projetos de Pesquisa e de Extensão (SIGPEX) </a:t>
            </a:r>
            <a:r>
              <a:rPr lang="pt-BR" sz="1200" dirty="0">
                <a:hlinkClick r:id="rId3"/>
              </a:rPr>
              <a:t>https://sigpex.sistemas.ufsc.br/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79620478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529</TotalTime>
  <Words>1343</Words>
  <Application>Microsoft Office PowerPoint</Application>
  <PresentationFormat>Widescreen</PresentationFormat>
  <Paragraphs>193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Calibri</vt:lpstr>
      <vt:lpstr>Calibri Light</vt:lpstr>
      <vt:lpstr>Rockwell</vt:lpstr>
      <vt:lpstr>Wingdings</vt:lpstr>
      <vt:lpstr>Atlas</vt:lpstr>
      <vt:lpstr>Registros de Ações de Extensão e Atividades Docentes</vt:lpstr>
      <vt:lpstr>Sistema Integrado de Gerenciamento de Projetos de Pesquisa e de Extensão (SIGPEX)</vt:lpstr>
      <vt:lpstr>430 Registros de Ações de Extensão e Atividades Docentes</vt:lpstr>
      <vt:lpstr>63 Registros de Ações de Extensão</vt:lpstr>
      <vt:lpstr>57 Registros de Atividades Docentes: Publicações de Artigos em Periódicos Acadêmicos 2020-2 </vt:lpstr>
      <vt:lpstr>59 Registros de Atividades Docentes: Revisões de Artigos Científicos 2020-2 </vt:lpstr>
      <vt:lpstr>60  Registros de Atividades Docentes: Publicações de Livros e Capítulos de Livros 2020-2 </vt:lpstr>
      <vt:lpstr>32 Registros de Atividades Docentes: Publicações -  Outras Formas 2020-2 </vt:lpstr>
      <vt:lpstr>159 Registros de Atividades Docentes: Outras Formas 2020-2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XX</cp:lastModifiedBy>
  <cp:revision>60</cp:revision>
  <dcterms:created xsi:type="dcterms:W3CDTF">2020-06-17T00:12:00Z</dcterms:created>
  <dcterms:modified xsi:type="dcterms:W3CDTF">2021-06-27T20:40:24Z</dcterms:modified>
</cp:coreProperties>
</file>